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77" r:id="rId4"/>
    <p:sldId id="258" r:id="rId5"/>
    <p:sldId id="260" r:id="rId6"/>
    <p:sldId id="259" r:id="rId7"/>
    <p:sldId id="270" r:id="rId8"/>
    <p:sldId id="282" r:id="rId9"/>
    <p:sldId id="283" r:id="rId10"/>
    <p:sldId id="284" r:id="rId11"/>
    <p:sldId id="285" r:id="rId12"/>
    <p:sldId id="290" r:id="rId13"/>
    <p:sldId id="294" r:id="rId14"/>
    <p:sldId id="289" r:id="rId15"/>
    <p:sldId id="288" r:id="rId16"/>
    <p:sldId id="286" r:id="rId17"/>
    <p:sldId id="291" r:id="rId18"/>
    <p:sldId id="292" r:id="rId19"/>
    <p:sldId id="293" r:id="rId20"/>
    <p:sldId id="281" r:id="rId21"/>
    <p:sldId id="276" r:id="rId22"/>
    <p:sldId id="271" r:id="rId23"/>
    <p:sldId id="272" r:id="rId24"/>
    <p:sldId id="273" r:id="rId25"/>
    <p:sldId id="274" r:id="rId26"/>
    <p:sldId id="275" r:id="rId27"/>
    <p:sldId id="265" r:id="rId28"/>
    <p:sldId id="266" r:id="rId29"/>
    <p:sldId id="267" r:id="rId30"/>
    <p:sldId id="268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975829-970F-4161-8453-4A79CA02AB75}" type="datetimeFigureOut">
              <a:rPr lang="id-ID" smtClean="0"/>
              <a:pPr/>
              <a:t>09/10/2019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FE46F-0B93-4819-A9FD-01136CC253C9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4F0DA-9BE3-44F6-B37D-526B132C3A8E}" type="datetimeFigureOut">
              <a:rPr lang="en-US" smtClean="0"/>
              <a:pPr/>
              <a:t>10/9/2019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E6AC8-1597-4B7C-92C7-61F3751E0C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Tadi</a:t>
            </a:r>
            <a:r>
              <a:rPr lang="en-US" dirty="0" smtClean="0"/>
              <a:t> khan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F</a:t>
            </a:r>
            <a:r>
              <a:rPr lang="en-US" baseline="-25000" dirty="0" smtClean="0"/>
              <a:t>2</a:t>
            </a:r>
            <a:r>
              <a:rPr lang="en-US" dirty="0" smtClean="0"/>
              <a:t>. </a:t>
            </a:r>
            <a:r>
              <a:rPr lang="en-US" dirty="0" err="1" smtClean="0"/>
              <a:t>Seandainya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F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dirty="0" err="1" smtClean="0"/>
              <a:t>hasilnya</a:t>
            </a:r>
            <a:r>
              <a:rPr lang="en-US" dirty="0" smtClean="0"/>
              <a:t> </a:t>
            </a:r>
            <a:r>
              <a:rPr lang="en-US" dirty="0" err="1" smtClean="0"/>
              <a:t>bagaimana-kah</a:t>
            </a:r>
            <a:r>
              <a:rPr lang="en-US" dirty="0" smtClean="0"/>
              <a:t> 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E6AC8-1597-4B7C-92C7-61F3751E0C6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41701AD-67AA-4924-B2E2-08F4AAA0CDC2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449F5F-E579-4797-A3C9-6475DCF21CDC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712569-FF51-40AC-A416-E2DB3EAA66C1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7EACF-F4B4-4312-AC19-09EE7CAF031C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4451B8-5B87-40CD-A2C6-BD49C8D351DC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C9F4E-1436-4FA3-91AE-56E02AF6B885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4941BF-1638-49E0-B741-DAB1A4392F69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1D7026-0E6F-4AF2-9AAB-1D62B5633F1F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634204-0EA7-4169-A159-B7B34DAF9129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F61ABFF-D6E4-4578-9920-E1C5086E6A90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12777BA-4477-4894-A5B8-E2410D07AFF2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50F5D4D-0F6D-46AC-AB6C-0BD0B560252E}" type="datetime1">
              <a:rPr lang="en-US" smtClean="0"/>
              <a:pPr/>
              <a:t>10/9/2019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png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447800"/>
            <a:ext cx="8534400" cy="1829761"/>
          </a:xfrm>
        </p:spPr>
        <p:txBody>
          <a:bodyPr>
            <a:normAutofit fontScale="90000"/>
          </a:bodyPr>
          <a:lstStyle/>
          <a:p>
            <a:pPr algn="l"/>
            <a:r>
              <a:rPr lang="id-ID" sz="31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Pertemuan 6</a:t>
            </a:r>
            <a:r>
              <a:rPr lang="id-ID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/>
            </a:r>
            <a:br>
              <a:rPr lang="id-ID" dirty="0" smtClean="0">
                <a:solidFill>
                  <a:schemeClr val="tx1"/>
                </a:solidFill>
                <a:effectLst/>
                <a:latin typeface="Arial Black" pitchFamily="34" charset="0"/>
              </a:rPr>
            </a:br>
            <a:r>
              <a:rPr lang="id-ID" sz="44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Kesetimbangan </a:t>
            </a:r>
            <a:r>
              <a:rPr lang="en-US" sz="4400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Benda </a:t>
            </a:r>
            <a:r>
              <a:rPr lang="en-US" sz="4400" dirty="0" err="1" smtClean="0">
                <a:solidFill>
                  <a:schemeClr val="tx1"/>
                </a:solidFill>
                <a:effectLst/>
                <a:latin typeface="Arial Black" pitchFamily="34" charset="0"/>
              </a:rPr>
              <a:t>Tegar</a:t>
            </a:r>
            <a:endParaRPr lang="en-US" sz="4400" dirty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61722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POLTEK PURBAYA/TM-01/FISIKA DASAR</a:t>
            </a:r>
            <a:endParaRPr lang="id-ID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bject 80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8229600" cy="611673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z="3900" spc="-4" dirty="0">
                <a:solidFill>
                  <a:schemeClr val="tx1"/>
                </a:solidFill>
                <a:latin typeface="Tahoma"/>
                <a:cs typeface="Tahoma"/>
              </a:rPr>
              <a:t>Menghitung Pusat</a:t>
            </a:r>
            <a:r>
              <a:rPr sz="3900" spc="-49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3900" spc="-4" dirty="0">
                <a:solidFill>
                  <a:schemeClr val="tx1"/>
                </a:solidFill>
                <a:latin typeface="Tahoma"/>
                <a:cs typeface="Tahoma"/>
              </a:rPr>
              <a:t>Gravitasi</a:t>
            </a:r>
            <a:endParaRPr sz="390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715812" y="2036780"/>
            <a:ext cx="4550064" cy="3771869"/>
          </a:xfrm>
          <a:prstGeom prst="rect">
            <a:avLst/>
          </a:prstGeom>
        </p:spPr>
        <p:txBody>
          <a:bodyPr vert="horz" wrap="square" lIns="0" tIns="42739" rIns="0" bIns="0" rtlCol="0">
            <a:spAutoFit/>
          </a:bodyPr>
          <a:lstStyle/>
          <a:p>
            <a:pPr marL="421688" marR="129926" indent="-410291">
              <a:lnSpc>
                <a:spcPts val="1938"/>
              </a:lnSpc>
              <a:spcBef>
                <a:spcPts val="337"/>
              </a:spcBef>
              <a:buClr>
                <a:srgbClr val="000000"/>
              </a:buClr>
              <a:buAutoNum type="arabicPeriod"/>
              <a:tabLst>
                <a:tab pos="421118" algn="l"/>
                <a:tab pos="421688" algn="l"/>
              </a:tabLst>
            </a:pPr>
            <a:r>
              <a:rPr spc="-4" dirty="0">
                <a:latin typeface="Tahoma"/>
                <a:cs typeface="Tahoma"/>
              </a:rPr>
              <a:t>Benda dibagi menjadi sejumlah banyak  partikel </a:t>
            </a:r>
            <a:r>
              <a:rPr dirty="0">
                <a:latin typeface="Tahoma"/>
                <a:cs typeface="Tahoma"/>
              </a:rPr>
              <a:t>berat</a:t>
            </a:r>
            <a:r>
              <a:rPr spc="-4" dirty="0">
                <a:latin typeface="Tahoma"/>
                <a:cs typeface="Tahoma"/>
              </a:rPr>
              <a:t> (mg)</a:t>
            </a:r>
            <a:endParaRPr>
              <a:latin typeface="Tahoma"/>
              <a:cs typeface="Tahoma"/>
            </a:endParaRPr>
          </a:p>
          <a:p>
            <a:pPr marL="421688" marR="712881" indent="-410291">
              <a:lnSpc>
                <a:spcPts val="1938"/>
              </a:lnSpc>
              <a:spcBef>
                <a:spcPts val="431"/>
              </a:spcBef>
              <a:buClr>
                <a:srgbClr val="000000"/>
              </a:buClr>
              <a:buAutoNum type="arabicPeriod"/>
              <a:tabLst>
                <a:tab pos="421118" algn="l"/>
                <a:tab pos="421688" algn="l"/>
              </a:tabLst>
            </a:pPr>
            <a:r>
              <a:rPr dirty="0">
                <a:latin typeface="Tahoma"/>
                <a:cs typeface="Tahoma"/>
              </a:rPr>
              <a:t>Setiap </a:t>
            </a:r>
            <a:r>
              <a:rPr spc="-4" dirty="0">
                <a:latin typeface="Tahoma"/>
                <a:cs typeface="Tahoma"/>
              </a:rPr>
              <a:t>partikel memiliki koordinat  masing-masing</a:t>
            </a:r>
            <a:r>
              <a:rPr spc="-13" dirty="0">
                <a:latin typeface="Tahoma"/>
                <a:cs typeface="Tahoma"/>
              </a:rPr>
              <a:t> </a:t>
            </a:r>
            <a:r>
              <a:rPr spc="-4" dirty="0">
                <a:latin typeface="Tahoma"/>
                <a:cs typeface="Tahoma"/>
              </a:rPr>
              <a:t>(x,y)</a:t>
            </a:r>
            <a:endParaRPr>
              <a:latin typeface="Tahoma"/>
              <a:cs typeface="Tahoma"/>
            </a:endParaRPr>
          </a:p>
          <a:p>
            <a:pPr marL="421688" marR="196028" indent="-410291">
              <a:lnSpc>
                <a:spcPts val="1938"/>
              </a:lnSpc>
              <a:spcBef>
                <a:spcPts val="431"/>
              </a:spcBef>
              <a:buClr>
                <a:srgbClr val="000000"/>
              </a:buClr>
              <a:buAutoNum type="arabicPeriod"/>
              <a:tabLst>
                <a:tab pos="421688" algn="l"/>
                <a:tab pos="422257" algn="l"/>
              </a:tabLst>
            </a:pPr>
            <a:r>
              <a:rPr spc="-4" dirty="0">
                <a:latin typeface="Tahoma"/>
                <a:cs typeface="Tahoma"/>
              </a:rPr>
              <a:t>Torsi yang dihasilkan </a:t>
            </a:r>
            <a:r>
              <a:rPr dirty="0">
                <a:latin typeface="Tahoma"/>
                <a:cs typeface="Tahoma"/>
              </a:rPr>
              <a:t>oleh tiap </a:t>
            </a:r>
            <a:r>
              <a:rPr spc="-4" dirty="0">
                <a:latin typeface="Tahoma"/>
                <a:cs typeface="Tahoma"/>
              </a:rPr>
              <a:t>partikel  terhadap sumbu </a:t>
            </a:r>
            <a:r>
              <a:rPr dirty="0">
                <a:latin typeface="Tahoma"/>
                <a:cs typeface="Tahoma"/>
              </a:rPr>
              <a:t>rotasi </a:t>
            </a:r>
            <a:r>
              <a:rPr spc="-4" dirty="0">
                <a:latin typeface="Tahoma"/>
                <a:cs typeface="Tahoma"/>
              </a:rPr>
              <a:t>adalah </a:t>
            </a:r>
            <a:r>
              <a:rPr dirty="0">
                <a:latin typeface="Tahoma"/>
                <a:cs typeface="Tahoma"/>
              </a:rPr>
              <a:t>sama  </a:t>
            </a:r>
            <a:r>
              <a:rPr spc="-4" dirty="0">
                <a:latin typeface="Tahoma"/>
                <a:cs typeface="Tahoma"/>
              </a:rPr>
              <a:t>dengan </a:t>
            </a:r>
            <a:r>
              <a:rPr dirty="0">
                <a:latin typeface="Tahoma"/>
                <a:cs typeface="Tahoma"/>
              </a:rPr>
              <a:t>berat </a:t>
            </a:r>
            <a:r>
              <a:rPr spc="-4" dirty="0">
                <a:latin typeface="Tahoma"/>
                <a:cs typeface="Tahoma"/>
              </a:rPr>
              <a:t>dikalikan dengan lengan  gaya</a:t>
            </a:r>
            <a:endParaRPr>
              <a:latin typeface="Tahoma"/>
              <a:cs typeface="Tahoma"/>
            </a:endParaRPr>
          </a:p>
          <a:p>
            <a:pPr marL="421688" marR="4559" indent="-410291">
              <a:lnSpc>
                <a:spcPct val="90200"/>
              </a:lnSpc>
              <a:spcBef>
                <a:spcPts val="399"/>
              </a:spcBef>
              <a:buClr>
                <a:srgbClr val="000000"/>
              </a:buClr>
              <a:buAutoNum type="arabicPeriod"/>
              <a:tabLst>
                <a:tab pos="421118" algn="l"/>
                <a:tab pos="421688" algn="l"/>
              </a:tabLst>
            </a:pPr>
            <a:r>
              <a:rPr spc="-4" dirty="0">
                <a:latin typeface="Tahoma"/>
                <a:cs typeface="Tahoma"/>
              </a:rPr>
              <a:t>Kita </a:t>
            </a:r>
            <a:r>
              <a:rPr dirty="0">
                <a:latin typeface="Tahoma"/>
                <a:cs typeface="Tahoma"/>
              </a:rPr>
              <a:t>akan </a:t>
            </a:r>
            <a:r>
              <a:rPr spc="-4" dirty="0">
                <a:latin typeface="Tahoma"/>
                <a:cs typeface="Tahoma"/>
              </a:rPr>
              <a:t>menempatkan gaya tunggal  pada </a:t>
            </a:r>
            <a:r>
              <a:rPr dirty="0">
                <a:latin typeface="Tahoma"/>
                <a:cs typeface="Tahoma"/>
              </a:rPr>
              <a:t>suatu </a:t>
            </a:r>
            <a:r>
              <a:rPr spc="-4" dirty="0">
                <a:latin typeface="Tahoma"/>
                <a:cs typeface="Tahoma"/>
              </a:rPr>
              <a:t>titik, dimana besarnya </a:t>
            </a:r>
            <a:r>
              <a:rPr dirty="0">
                <a:latin typeface="Tahoma"/>
                <a:cs typeface="Tahoma"/>
              </a:rPr>
              <a:t>sama  </a:t>
            </a:r>
            <a:r>
              <a:rPr spc="-4" dirty="0">
                <a:latin typeface="Tahoma"/>
                <a:cs typeface="Tahoma"/>
              </a:rPr>
              <a:t>dengan </a:t>
            </a:r>
            <a:r>
              <a:rPr dirty="0">
                <a:latin typeface="Tahoma"/>
                <a:cs typeface="Tahoma"/>
              </a:rPr>
              <a:t>be</a:t>
            </a:r>
            <a:r>
              <a:rPr strike="dblStrike" dirty="0">
                <a:latin typeface="Tahoma"/>
                <a:cs typeface="Tahoma"/>
              </a:rPr>
              <a:t>r</a:t>
            </a:r>
            <a:r>
              <a:rPr dirty="0">
                <a:latin typeface="Tahoma"/>
                <a:cs typeface="Tahoma"/>
              </a:rPr>
              <a:t>at </a:t>
            </a:r>
            <a:r>
              <a:rPr spc="-9" dirty="0">
                <a:latin typeface="Tahoma"/>
                <a:cs typeface="Tahoma"/>
              </a:rPr>
              <a:t>benda, dan </a:t>
            </a:r>
            <a:r>
              <a:rPr spc="-4" dirty="0">
                <a:latin typeface="Tahoma"/>
                <a:cs typeface="Tahoma"/>
              </a:rPr>
              <a:t>efek </a:t>
            </a:r>
            <a:r>
              <a:rPr dirty="0">
                <a:latin typeface="Tahoma"/>
                <a:cs typeface="Tahoma"/>
              </a:rPr>
              <a:t>rotasinya  </a:t>
            </a:r>
            <a:r>
              <a:rPr spc="-4" dirty="0">
                <a:latin typeface="Tahoma"/>
                <a:cs typeface="Tahoma"/>
              </a:rPr>
              <a:t>sama untuk semua partikel-pertikel</a:t>
            </a:r>
            <a:r>
              <a:rPr spc="4" dirty="0">
                <a:latin typeface="Tahoma"/>
                <a:cs typeface="Tahoma"/>
              </a:rPr>
              <a:t> </a:t>
            </a:r>
            <a:r>
              <a:rPr spc="-4" dirty="0">
                <a:latin typeface="Tahoma"/>
                <a:cs typeface="Tahoma"/>
              </a:rPr>
              <a:t>kecil</a:t>
            </a:r>
            <a:endParaRPr>
              <a:latin typeface="Tahoma"/>
              <a:cs typeface="Tahoma"/>
            </a:endParaRPr>
          </a:p>
          <a:p>
            <a:pPr marL="421118" marR="173804" indent="-410291">
              <a:lnSpc>
                <a:spcPts val="1938"/>
              </a:lnSpc>
              <a:spcBef>
                <a:spcPts val="457"/>
              </a:spcBef>
              <a:tabLst>
                <a:tab pos="421688" algn="l"/>
              </a:tabLst>
            </a:pPr>
            <a:r>
              <a:rPr sz="1400" spc="-4" dirty="0">
                <a:latin typeface="Arial"/>
                <a:cs typeface="Arial"/>
              </a:rPr>
              <a:t>►		</a:t>
            </a:r>
            <a:r>
              <a:rPr spc="-4" dirty="0">
                <a:latin typeface="Tahoma"/>
                <a:cs typeface="Tahoma"/>
              </a:rPr>
              <a:t>Titik ini </a:t>
            </a:r>
            <a:r>
              <a:rPr dirty="0">
                <a:latin typeface="Tahoma"/>
                <a:cs typeface="Tahoma"/>
              </a:rPr>
              <a:t>dinamakan </a:t>
            </a:r>
            <a:r>
              <a:rPr sz="1900" i="1" spc="-179" dirty="0">
                <a:latin typeface="Verdana"/>
                <a:cs typeface="Verdana"/>
              </a:rPr>
              <a:t>pusat </a:t>
            </a:r>
            <a:r>
              <a:rPr sz="1900" i="1" spc="-166" dirty="0">
                <a:latin typeface="Verdana"/>
                <a:cs typeface="Verdana"/>
              </a:rPr>
              <a:t>gravitasi </a:t>
            </a:r>
            <a:r>
              <a:rPr spc="-4" dirty="0">
                <a:latin typeface="Tahoma"/>
                <a:cs typeface="Tahoma"/>
              </a:rPr>
              <a:t>dari  benda</a:t>
            </a:r>
            <a:endParaRPr>
              <a:latin typeface="Tahoma"/>
              <a:cs typeface="Tahoma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5403273" y="2151529"/>
            <a:ext cx="3186545" cy="36307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bject 80"/>
          <p:cNvSpPr txBox="1">
            <a:spLocks noGrp="1"/>
          </p:cNvSpPr>
          <p:nvPr>
            <p:ph type="title"/>
          </p:nvPr>
        </p:nvSpPr>
        <p:spPr>
          <a:xfrm>
            <a:off x="533400" y="799651"/>
            <a:ext cx="7543799" cy="611673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z="3900" spc="-4" dirty="0">
                <a:solidFill>
                  <a:schemeClr val="tx1"/>
                </a:solidFill>
                <a:effectLst/>
                <a:latin typeface="Tahoma"/>
                <a:cs typeface="Tahoma"/>
              </a:rPr>
              <a:t>Koordinat Pusat</a:t>
            </a:r>
            <a:r>
              <a:rPr sz="3900" spc="-18" dirty="0">
                <a:solidFill>
                  <a:schemeClr val="tx1"/>
                </a:solidFill>
                <a:effectLst/>
                <a:latin typeface="Tahoma"/>
                <a:cs typeface="Tahoma"/>
              </a:rPr>
              <a:t> </a:t>
            </a:r>
            <a:r>
              <a:rPr sz="3900" spc="-4" dirty="0">
                <a:solidFill>
                  <a:schemeClr val="tx1"/>
                </a:solidFill>
                <a:effectLst/>
                <a:latin typeface="Tahoma"/>
                <a:cs typeface="Tahoma"/>
              </a:rPr>
              <a:t>Gravitasi</a:t>
            </a:r>
            <a:endParaRPr sz="3900">
              <a:solidFill>
                <a:schemeClr val="tx1"/>
              </a:solidFill>
              <a:effectLst/>
              <a:latin typeface="Tahoma"/>
              <a:cs typeface="Tahom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109281" y="1857934"/>
            <a:ext cx="6489122" cy="1185677"/>
          </a:xfrm>
          <a:prstGeom prst="rect">
            <a:avLst/>
          </a:prstGeom>
        </p:spPr>
        <p:txBody>
          <a:bodyPr vert="horz" wrap="square" lIns="0" tIns="76930" rIns="0" bIns="0" rtlCol="0">
            <a:spAutoFit/>
          </a:bodyPr>
          <a:lstStyle/>
          <a:p>
            <a:pPr marL="319115" marR="4559" indent="-307718">
              <a:lnSpc>
                <a:spcPct val="79900"/>
              </a:lnSpc>
              <a:spcBef>
                <a:spcPts val="606"/>
              </a:spcBef>
            </a:pPr>
            <a:r>
              <a:rPr sz="1700" spc="-4" dirty="0">
                <a:latin typeface="Arial"/>
                <a:cs typeface="Arial"/>
              </a:rPr>
              <a:t>► </a:t>
            </a:r>
            <a:r>
              <a:rPr sz="2200" spc="-4" dirty="0">
                <a:latin typeface="Tahoma"/>
                <a:cs typeface="Tahoma"/>
              </a:rPr>
              <a:t>Koordinat pusat gravitasi </a:t>
            </a:r>
            <a:r>
              <a:rPr sz="2200" dirty="0">
                <a:latin typeface="Tahoma"/>
                <a:cs typeface="Tahoma"/>
              </a:rPr>
              <a:t>dapat </a:t>
            </a:r>
            <a:r>
              <a:rPr sz="2200" spc="-4" dirty="0">
                <a:latin typeface="Tahoma"/>
                <a:cs typeface="Tahoma"/>
              </a:rPr>
              <a:t>ditentukan melalui  hasil penjumlahan dari torsi yang bekerja pada  masing-masing partikel </a:t>
            </a:r>
            <a:r>
              <a:rPr sz="2200" dirty="0">
                <a:latin typeface="Tahoma"/>
                <a:cs typeface="Tahoma"/>
              </a:rPr>
              <a:t>yang </a:t>
            </a:r>
            <a:r>
              <a:rPr sz="2200" spc="-4" dirty="0">
                <a:latin typeface="Tahoma"/>
                <a:cs typeface="Tahoma"/>
              </a:rPr>
              <a:t>dibuat sama dengan  torsi yang dihasilkan oleh berat</a:t>
            </a:r>
            <a:r>
              <a:rPr sz="2200" spc="-13" dirty="0">
                <a:latin typeface="Tahoma"/>
                <a:cs typeface="Tahoma"/>
              </a:rPr>
              <a:t> </a:t>
            </a:r>
            <a:r>
              <a:rPr sz="2200" spc="-4" dirty="0">
                <a:latin typeface="Tahoma"/>
                <a:cs typeface="Tahoma"/>
              </a:rPr>
              <a:t>benda</a:t>
            </a:r>
            <a:endParaRPr sz="2200">
              <a:latin typeface="Tahoma"/>
              <a:cs typeface="Tahoma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1143000" y="3352800"/>
            <a:ext cx="6614968" cy="1691713"/>
          </a:xfrm>
          <a:prstGeom prst="rect">
            <a:avLst/>
          </a:prstGeom>
        </p:spPr>
        <p:txBody>
          <a:bodyPr vert="horz" wrap="square" lIns="0" tIns="76930" rIns="0" bIns="0" rtlCol="0">
            <a:spAutoFit/>
          </a:bodyPr>
          <a:lstStyle/>
          <a:p>
            <a:pPr marL="319115" marR="661025" indent="-307718">
              <a:lnSpc>
                <a:spcPct val="150000"/>
              </a:lnSpc>
              <a:spcBef>
                <a:spcPts val="606"/>
              </a:spcBef>
            </a:pPr>
            <a:r>
              <a:rPr sz="1700" spc="-4" dirty="0">
                <a:latin typeface="Arial"/>
                <a:cs typeface="Arial"/>
              </a:rPr>
              <a:t>► </a:t>
            </a:r>
            <a:r>
              <a:rPr sz="2200" spc="-4" dirty="0">
                <a:latin typeface="Tahoma"/>
                <a:cs typeface="Tahoma"/>
              </a:rPr>
              <a:t>Pusat gravitasi dari benda yang </a:t>
            </a:r>
            <a:r>
              <a:rPr sz="2200" spc="-9" dirty="0">
                <a:latin typeface="Tahoma"/>
                <a:cs typeface="Tahoma"/>
              </a:rPr>
              <a:t>homogen </a:t>
            </a:r>
            <a:r>
              <a:rPr sz="2200" dirty="0">
                <a:latin typeface="Tahoma"/>
                <a:cs typeface="Tahoma"/>
              </a:rPr>
              <a:t>dan  </a:t>
            </a:r>
            <a:r>
              <a:rPr sz="2200" spc="-4" dirty="0">
                <a:latin typeface="Tahoma"/>
                <a:cs typeface="Tahoma"/>
              </a:rPr>
              <a:t>simetr</a:t>
            </a:r>
            <a:r>
              <a:rPr sz="2200" u="dbl" spc="-4" dirty="0">
                <a:uFill>
                  <a:solidFill>
                    <a:srgbClr val="5B5D6B"/>
                  </a:solidFill>
                </a:uFill>
                <a:latin typeface="Tahoma"/>
                <a:cs typeface="Tahoma"/>
              </a:rPr>
              <a:t>i</a:t>
            </a:r>
            <a:r>
              <a:rPr sz="2200" spc="-4" dirty="0">
                <a:latin typeface="Tahoma"/>
                <a:cs typeface="Tahoma"/>
              </a:rPr>
              <a:t>k terletak pada </a:t>
            </a:r>
            <a:r>
              <a:rPr sz="2200" dirty="0">
                <a:latin typeface="Tahoma"/>
                <a:cs typeface="Tahoma"/>
              </a:rPr>
              <a:t>sumbu</a:t>
            </a:r>
            <a:r>
              <a:rPr sz="2200" spc="18" dirty="0">
                <a:latin typeface="Tahoma"/>
                <a:cs typeface="Tahoma"/>
              </a:rPr>
              <a:t> </a:t>
            </a:r>
            <a:r>
              <a:rPr sz="2200" spc="-4" dirty="0">
                <a:latin typeface="Tahoma"/>
                <a:cs typeface="Tahoma"/>
              </a:rPr>
              <a:t>simetrinya</a:t>
            </a:r>
            <a:endParaRPr sz="2200">
              <a:latin typeface="Tahoma"/>
              <a:cs typeface="Tahoma"/>
            </a:endParaRPr>
          </a:p>
          <a:p>
            <a:pPr marL="319115" marR="4559" indent="-307718">
              <a:lnSpc>
                <a:spcPct val="77300"/>
              </a:lnSpc>
              <a:spcBef>
                <a:spcPts val="574"/>
              </a:spcBef>
            </a:pPr>
            <a:r>
              <a:rPr sz="1700" spc="-4" dirty="0">
                <a:latin typeface="Arial"/>
                <a:cs typeface="Arial"/>
              </a:rPr>
              <a:t>► </a:t>
            </a:r>
            <a:r>
              <a:rPr sz="2200" spc="-4" dirty="0">
                <a:latin typeface="Tahoma"/>
                <a:cs typeface="Tahoma"/>
              </a:rPr>
              <a:t>Biasanya, pusat gravitasi dari sebuah benda </a:t>
            </a:r>
            <a:r>
              <a:rPr sz="2200" dirty="0">
                <a:latin typeface="Tahoma"/>
                <a:cs typeface="Tahoma"/>
              </a:rPr>
              <a:t>adalah  pusat </a:t>
            </a:r>
            <a:r>
              <a:rPr sz="2200" i="1" spc="-211" dirty="0">
                <a:latin typeface="Verdana"/>
                <a:cs typeface="Verdana"/>
              </a:rPr>
              <a:t>geometri </a:t>
            </a:r>
            <a:r>
              <a:rPr sz="2200" spc="-4" dirty="0">
                <a:latin typeface="Tahoma"/>
                <a:cs typeface="Tahoma"/>
              </a:rPr>
              <a:t>dari</a:t>
            </a:r>
            <a:r>
              <a:rPr sz="2200" spc="45" dirty="0">
                <a:latin typeface="Tahoma"/>
                <a:cs typeface="Tahoma"/>
              </a:rPr>
              <a:t> </a:t>
            </a:r>
            <a:r>
              <a:rPr sz="2200" spc="-4" dirty="0">
                <a:latin typeface="Tahoma"/>
                <a:cs typeface="Tahoma"/>
              </a:rPr>
              <a:t>benda</a:t>
            </a:r>
            <a:endParaRPr sz="2200">
              <a:latin typeface="Tahoma"/>
              <a:cs typeface="Tahoma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2952403" y="3628016"/>
            <a:ext cx="953655" cy="0"/>
          </a:xfrm>
          <a:custGeom>
            <a:avLst/>
            <a:gdLst/>
            <a:ahLst/>
            <a:cxnLst/>
            <a:rect l="l" t="t" r="r" b="b"/>
            <a:pathLst>
              <a:path w="1049020">
                <a:moveTo>
                  <a:pt x="0" y="0"/>
                </a:moveTo>
                <a:lnTo>
                  <a:pt x="1048511" y="0"/>
                </a:lnTo>
              </a:path>
            </a:pathLst>
          </a:custGeom>
          <a:ln w="182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3104341" y="3629310"/>
            <a:ext cx="548986" cy="490289"/>
          </a:xfrm>
          <a:prstGeom prst="rect">
            <a:avLst/>
          </a:prstGeom>
        </p:spPr>
        <p:txBody>
          <a:bodyPr vert="horz" wrap="square" lIns="0" tIns="13107" rIns="0" bIns="0" rtlCol="0">
            <a:spAutoFit/>
          </a:bodyPr>
          <a:lstStyle/>
          <a:p>
            <a:pPr marL="11397">
              <a:spcBef>
                <a:spcPts val="103"/>
              </a:spcBef>
            </a:pPr>
            <a:r>
              <a:rPr sz="3100" spc="4" dirty="0">
                <a:solidFill>
                  <a:srgbClr val="FFFFFF"/>
                </a:solidFill>
                <a:latin typeface="Symbol"/>
                <a:cs typeface="Symbol"/>
              </a:rPr>
              <a:t></a:t>
            </a:r>
            <a:r>
              <a:rPr sz="3100" i="1" spc="4" dirty="0">
                <a:solidFill>
                  <a:srgbClr val="FFFFFF"/>
                </a:solidFill>
                <a:latin typeface="Times New Roman"/>
                <a:cs typeface="Times New Roman"/>
              </a:rPr>
              <a:t>m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Pusat</a:t>
            </a:r>
            <a:r>
              <a:rPr lang="en-US" dirty="0" smtClean="0"/>
              <a:t> Massa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19200"/>
            <a:ext cx="818632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2438401"/>
            <a:ext cx="7239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4343400"/>
            <a:ext cx="3810000" cy="144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419600"/>
            <a:ext cx="446990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143000"/>
            <a:ext cx="26035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1219200"/>
            <a:ext cx="315787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2590800"/>
            <a:ext cx="4800600" cy="382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id-ID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0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Calibri" pitchFamily="34" charset="0"/>
              </a:rPr>
              <a:t>PUSAT 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</a:rPr>
              <a:t>MASSA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Suatu sistem partikel yang terdiri dari sejumlah partikel dapat dianggap sebagai satu partikel bermassa massa total dan terletak pada sebuah titik yang disebut sebagai pusat massa.</a:t>
            </a: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0" y="2209800"/>
            <a:ext cx="845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Bila beberapa partikel terletak pada satu garis lurus :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85800" y="5486400"/>
          <a:ext cx="6483350" cy="838200"/>
        </p:xfrm>
        <a:graphic>
          <a:graphicData uri="http://schemas.openxmlformats.org/presentationml/2006/ole">
            <p:oleObj spid="_x0000_s41986" name="Equation" r:id="rId3" imgW="3733560" imgH="482400" progId="Equation.3">
              <p:embed/>
            </p:oleObj>
          </a:graphicData>
        </a:graphic>
      </p:graphicFrame>
      <p:sp>
        <p:nvSpPr>
          <p:cNvPr id="10" name="Oval 9"/>
          <p:cNvSpPr/>
          <p:nvPr/>
        </p:nvSpPr>
        <p:spPr>
          <a:xfrm>
            <a:off x="1295400" y="3276600"/>
            <a:ext cx="304800" cy="304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124200" y="3200400"/>
            <a:ext cx="457200" cy="4572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477000" y="335280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-646112" y="3771900"/>
            <a:ext cx="190341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8" name="TextBox 16"/>
          <p:cNvSpPr txBox="1">
            <a:spLocks noChangeArrowheads="1"/>
          </p:cNvSpPr>
          <p:nvPr/>
        </p:nvSpPr>
        <p:spPr bwMode="auto">
          <a:xfrm>
            <a:off x="1600200" y="30480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4109" name="TextBox 17"/>
          <p:cNvSpPr txBox="1">
            <a:spLocks noChangeArrowheads="1"/>
          </p:cNvSpPr>
          <p:nvPr/>
        </p:nvSpPr>
        <p:spPr bwMode="auto">
          <a:xfrm>
            <a:off x="3581400" y="30480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4110" name="TextBox 18"/>
          <p:cNvSpPr txBox="1">
            <a:spLocks noChangeArrowheads="1"/>
          </p:cNvSpPr>
          <p:nvPr/>
        </p:nvSpPr>
        <p:spPr bwMode="auto">
          <a:xfrm>
            <a:off x="6629400" y="30480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</a:t>
            </a:r>
            <a:r>
              <a:rPr lang="en-US" baseline="-25000"/>
              <a:t>3</a:t>
            </a:r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04800" y="3962400"/>
            <a:ext cx="10668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04800" y="4343400"/>
            <a:ext cx="30480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04800" y="4724400"/>
            <a:ext cx="62484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Box 27"/>
          <p:cNvSpPr txBox="1">
            <a:spLocks noChangeArrowheads="1"/>
          </p:cNvSpPr>
          <p:nvPr/>
        </p:nvSpPr>
        <p:spPr bwMode="auto">
          <a:xfrm>
            <a:off x="533400" y="35814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4115" name="TextBox 28"/>
          <p:cNvSpPr txBox="1">
            <a:spLocks noChangeArrowheads="1"/>
          </p:cNvSpPr>
          <p:nvPr/>
        </p:nvSpPr>
        <p:spPr bwMode="auto">
          <a:xfrm>
            <a:off x="1447800" y="39624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4116" name="TextBox 29"/>
          <p:cNvSpPr txBox="1">
            <a:spLocks noChangeArrowheads="1"/>
          </p:cNvSpPr>
          <p:nvPr/>
        </p:nvSpPr>
        <p:spPr bwMode="auto">
          <a:xfrm>
            <a:off x="3429000" y="44196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4117" name="TextBox 30"/>
          <p:cNvSpPr txBox="1">
            <a:spLocks noChangeArrowheads="1"/>
          </p:cNvSpPr>
          <p:nvPr/>
        </p:nvSpPr>
        <p:spPr bwMode="auto">
          <a:xfrm>
            <a:off x="0" y="49530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Pusat  massa sistem dapat dihitung dari :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0B77C-0331-473F-BA4F-F94DBAD0F75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2433897" cy="642450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pc="-4" dirty="0"/>
              <a:t>Example: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3400" y="1447800"/>
            <a:ext cx="990600" cy="226376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1400" u="sng" spc="-9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</a:t>
            </a:r>
            <a:r>
              <a:rPr sz="1400" u="sng" spc="-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sz="1400" u="sng" spc="-9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sz="1400" u="sng" spc="-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: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200" y="1828800"/>
            <a:ext cx="2514600" cy="1498519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2000" spc="-4" dirty="0">
                <a:latin typeface="Times New Roman"/>
                <a:cs typeface="Times New Roman"/>
              </a:rPr>
              <a:t>masses: </a:t>
            </a:r>
            <a:r>
              <a:rPr sz="2000" i="1" spc="-4" dirty="0">
                <a:latin typeface="Times New Roman"/>
                <a:cs typeface="Times New Roman"/>
              </a:rPr>
              <a:t>m</a:t>
            </a:r>
            <a:r>
              <a:rPr sz="2000" i="1" spc="-6" baseline="-20202" dirty="0">
                <a:latin typeface="Times New Roman"/>
                <a:cs typeface="Times New Roman"/>
              </a:rPr>
              <a:t>1</a:t>
            </a:r>
            <a:r>
              <a:rPr sz="2000" i="1" spc="-4" dirty="0">
                <a:latin typeface="Times New Roman"/>
                <a:cs typeface="Times New Roman"/>
              </a:rPr>
              <a:t>= 5.00</a:t>
            </a:r>
            <a:r>
              <a:rPr sz="2000" i="1" spc="9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kg</a:t>
            </a:r>
            <a:endParaRPr sz="2000">
              <a:latin typeface="Times New Roman"/>
              <a:cs typeface="Times New Roman"/>
            </a:endParaRPr>
          </a:p>
          <a:p>
            <a:pPr marL="674131">
              <a:spcBef>
                <a:spcPts val="9"/>
              </a:spcBef>
            </a:pPr>
            <a:r>
              <a:rPr sz="2000" i="1" spc="-4" dirty="0">
                <a:latin typeface="Times New Roman"/>
                <a:cs typeface="Times New Roman"/>
              </a:rPr>
              <a:t>m</a:t>
            </a:r>
            <a:r>
              <a:rPr sz="2000" i="1" spc="-6" baseline="-20202" dirty="0">
                <a:latin typeface="Times New Roman"/>
                <a:cs typeface="Times New Roman"/>
              </a:rPr>
              <a:t>2 </a:t>
            </a:r>
            <a:r>
              <a:rPr sz="2000" spc="-4" dirty="0">
                <a:latin typeface="Times New Roman"/>
                <a:cs typeface="Times New Roman"/>
              </a:rPr>
              <a:t>= 2.00</a:t>
            </a:r>
            <a:r>
              <a:rPr sz="2000" spc="-166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kg</a:t>
            </a:r>
            <a:endParaRPr sz="2000">
              <a:latin typeface="Times New Roman"/>
              <a:cs typeface="Times New Roman"/>
            </a:endParaRPr>
          </a:p>
          <a:p>
            <a:pPr marL="11397" marR="4559" indent="663304">
              <a:lnSpc>
                <a:spcPts val="1732"/>
              </a:lnSpc>
              <a:spcBef>
                <a:spcPts val="49"/>
              </a:spcBef>
            </a:pPr>
            <a:r>
              <a:rPr sz="2000" i="1" spc="-4" dirty="0">
                <a:latin typeface="Times New Roman"/>
                <a:cs typeface="Times New Roman"/>
              </a:rPr>
              <a:t>m</a:t>
            </a:r>
            <a:r>
              <a:rPr sz="2000" i="1" spc="-6" baseline="-20202" dirty="0">
                <a:latin typeface="Times New Roman"/>
                <a:cs typeface="Times New Roman"/>
              </a:rPr>
              <a:t>3 </a:t>
            </a:r>
            <a:r>
              <a:rPr sz="2000" spc="-4" dirty="0">
                <a:latin typeface="Times New Roman"/>
                <a:cs typeface="Times New Roman"/>
              </a:rPr>
              <a:t>= 4.00 </a:t>
            </a:r>
            <a:r>
              <a:rPr sz="2000">
                <a:latin typeface="Times New Roman"/>
                <a:cs typeface="Times New Roman"/>
              </a:rPr>
              <a:t>kg  </a:t>
            </a:r>
            <a:endParaRPr sz="2000" smtClean="0">
              <a:latin typeface="Times New Roman"/>
              <a:cs typeface="Times New Roman"/>
            </a:endParaRPr>
          </a:p>
          <a:p>
            <a:pPr marL="11397" marR="4559" indent="663304">
              <a:lnSpc>
                <a:spcPts val="1732"/>
              </a:lnSpc>
              <a:spcBef>
                <a:spcPts val="49"/>
              </a:spcBef>
            </a:pPr>
            <a:r>
              <a:rPr sz="2000" smtClean="0">
                <a:latin typeface="Times New Roman"/>
                <a:cs typeface="Times New Roman"/>
              </a:rPr>
              <a:t>lever </a:t>
            </a:r>
            <a:r>
              <a:rPr sz="2000" dirty="0">
                <a:latin typeface="Times New Roman"/>
                <a:cs typeface="Times New Roman"/>
              </a:rPr>
              <a:t>arms</a:t>
            </a:r>
            <a:r>
              <a:rPr sz="2000">
                <a:latin typeface="Times New Roman"/>
                <a:cs typeface="Times New Roman"/>
              </a:rPr>
              <a:t>: </a:t>
            </a:r>
            <a:endParaRPr sz="2000" smtClean="0">
              <a:latin typeface="Times New Roman"/>
              <a:cs typeface="Times New Roman"/>
            </a:endParaRPr>
          </a:p>
          <a:p>
            <a:pPr marL="11397" marR="4559" indent="663304">
              <a:lnSpc>
                <a:spcPts val="1732"/>
              </a:lnSpc>
              <a:spcBef>
                <a:spcPts val="49"/>
              </a:spcBef>
            </a:pPr>
            <a:r>
              <a:rPr sz="2000" i="1" smtClean="0">
                <a:latin typeface="Times New Roman"/>
                <a:cs typeface="Times New Roman"/>
              </a:rPr>
              <a:t>d</a:t>
            </a:r>
            <a:r>
              <a:rPr sz="2000" i="1" baseline="-20202" smtClean="0">
                <a:latin typeface="Times New Roman"/>
                <a:cs typeface="Times New Roman"/>
              </a:rPr>
              <a:t>1</a:t>
            </a:r>
            <a:r>
              <a:rPr sz="2000" i="1" smtClean="0">
                <a:latin typeface="Times New Roman"/>
                <a:cs typeface="Times New Roman"/>
              </a:rPr>
              <a:t>=0.500</a:t>
            </a:r>
            <a:r>
              <a:rPr sz="2000" i="1" spc="-81" smtClean="0">
                <a:latin typeface="Times New Roman"/>
                <a:cs typeface="Times New Roman"/>
              </a:rPr>
              <a:t> </a:t>
            </a:r>
            <a:r>
              <a:rPr sz="2000" i="1" spc="-4" dirty="0">
                <a:latin typeface="Times New Roman"/>
                <a:cs typeface="Times New Roman"/>
              </a:rPr>
              <a:t>m</a:t>
            </a:r>
            <a:endParaRPr sz="2000">
              <a:latin typeface="Times New Roman"/>
              <a:cs typeface="Times New Roman"/>
            </a:endParaRPr>
          </a:p>
          <a:p>
            <a:pPr marL="876998">
              <a:lnSpc>
                <a:spcPts val="1665"/>
              </a:lnSpc>
            </a:pPr>
            <a:r>
              <a:rPr sz="2000" i="1" dirty="0">
                <a:latin typeface="Times New Roman"/>
                <a:cs typeface="Times New Roman"/>
              </a:rPr>
              <a:t>d</a:t>
            </a:r>
            <a:r>
              <a:rPr sz="2000" i="1" baseline="-20202" dirty="0">
                <a:latin typeface="Times New Roman"/>
                <a:cs typeface="Times New Roman"/>
              </a:rPr>
              <a:t>2</a:t>
            </a:r>
            <a:r>
              <a:rPr sz="2000" i="1" dirty="0">
                <a:latin typeface="Times New Roman"/>
                <a:cs typeface="Times New Roman"/>
              </a:rPr>
              <a:t>=1.00</a:t>
            </a:r>
            <a:r>
              <a:rPr sz="2000" i="1" spc="-31" dirty="0">
                <a:latin typeface="Times New Roman"/>
                <a:cs typeface="Times New Roman"/>
              </a:rPr>
              <a:t> </a:t>
            </a:r>
            <a:r>
              <a:rPr sz="2000" i="1" spc="-4" dirty="0">
                <a:latin typeface="Times New Roman"/>
                <a:cs typeface="Times New Roman"/>
              </a:rPr>
              <a:t>m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3576" y="3700180"/>
            <a:ext cx="1300024" cy="318709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2000" u="sng" spc="-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Fi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nd</a:t>
            </a:r>
            <a:r>
              <a:rPr sz="2000" spc="-4" dirty="0"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3581" y="4131831"/>
            <a:ext cx="1985819" cy="318709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2000" i="1" spc="-4" dirty="0">
                <a:latin typeface="Times New Roman"/>
                <a:cs typeface="Times New Roman"/>
              </a:rPr>
              <a:t>Center </a:t>
            </a:r>
            <a:r>
              <a:rPr sz="2000" i="1" dirty="0">
                <a:latin typeface="Times New Roman"/>
                <a:cs typeface="Times New Roman"/>
              </a:rPr>
              <a:t>of</a:t>
            </a:r>
            <a:r>
              <a:rPr sz="2000" i="1" spc="-54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gravity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 flipH="1">
            <a:off x="3124200" y="1905000"/>
            <a:ext cx="76200" cy="2895600"/>
          </a:xfrm>
          <a:custGeom>
            <a:avLst/>
            <a:gdLst/>
            <a:ahLst/>
            <a:cxnLst/>
            <a:rect l="l" t="t" r="r" b="b"/>
            <a:pathLst>
              <a:path h="2743200">
                <a:moveTo>
                  <a:pt x="0" y="2743199"/>
                </a:moveTo>
                <a:lnTo>
                  <a:pt x="0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V="1">
            <a:off x="381000" y="3505199"/>
            <a:ext cx="2847109" cy="45719"/>
          </a:xfrm>
          <a:custGeom>
            <a:avLst/>
            <a:gdLst/>
            <a:ahLst/>
            <a:cxnLst/>
            <a:rect l="l" t="t" r="r" b="b"/>
            <a:pathLst>
              <a:path w="2209800">
                <a:moveTo>
                  <a:pt x="0" y="0"/>
                </a:moveTo>
                <a:lnTo>
                  <a:pt x="2209806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819400" y="304800"/>
            <a:ext cx="5029200" cy="749596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2400" spc="-4" dirty="0">
                <a:latin typeface="Times New Roman"/>
                <a:cs typeface="Times New Roman"/>
              </a:rPr>
              <a:t>Find center </a:t>
            </a:r>
            <a:r>
              <a:rPr sz="2400" dirty="0">
                <a:latin typeface="Times New Roman"/>
                <a:cs typeface="Times New Roman"/>
              </a:rPr>
              <a:t>of gravity of the following</a:t>
            </a:r>
            <a:r>
              <a:rPr sz="2400" spc="-4" dirty="0">
                <a:latin typeface="Times New Roman"/>
                <a:cs typeface="Times New Roman"/>
              </a:rPr>
              <a:t> system: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91578" y="4726190"/>
            <a:ext cx="241300" cy="350063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z="2200" spc="-117" dirty="0">
                <a:solidFill>
                  <a:srgbClr val="009900"/>
                </a:solidFill>
                <a:latin typeface="DejaVu Sans"/>
                <a:cs typeface="DejaVu Sans"/>
              </a:rPr>
              <a:t>✓</a:t>
            </a:r>
            <a:endParaRPr sz="2200">
              <a:latin typeface="DejaVu Sans"/>
              <a:cs typeface="DejaVu San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81400" y="1905000"/>
            <a:ext cx="4648200" cy="3200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2433897" cy="642450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pc="-4" dirty="0"/>
              <a:t>Example: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3575" y="1974924"/>
            <a:ext cx="526473" cy="226376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1400" u="sng" spc="-9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</a:t>
            </a:r>
            <a:r>
              <a:rPr sz="1400" u="sng" spc="-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sz="1400" u="sng" spc="-9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sz="1400" u="sng" spc="-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: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3576" y="2405230"/>
            <a:ext cx="1774535" cy="1121493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1400" spc="-4" dirty="0">
                <a:latin typeface="Times New Roman"/>
                <a:cs typeface="Times New Roman"/>
              </a:rPr>
              <a:t>masses: </a:t>
            </a:r>
            <a:r>
              <a:rPr sz="1400" i="1" spc="-4" dirty="0">
                <a:latin typeface="Times New Roman"/>
                <a:cs typeface="Times New Roman"/>
              </a:rPr>
              <a:t>m</a:t>
            </a:r>
            <a:r>
              <a:rPr sz="1500" i="1" spc="-6" baseline="-20202" dirty="0">
                <a:latin typeface="Times New Roman"/>
                <a:cs typeface="Times New Roman"/>
              </a:rPr>
              <a:t>1</a:t>
            </a:r>
            <a:r>
              <a:rPr sz="1400" i="1" spc="-4" dirty="0">
                <a:latin typeface="Times New Roman"/>
                <a:cs typeface="Times New Roman"/>
              </a:rPr>
              <a:t>= 5.00</a:t>
            </a:r>
            <a:r>
              <a:rPr sz="1400" i="1" spc="9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kg</a:t>
            </a:r>
            <a:endParaRPr sz="1400">
              <a:latin typeface="Times New Roman"/>
              <a:cs typeface="Times New Roman"/>
            </a:endParaRPr>
          </a:p>
          <a:p>
            <a:pPr marL="674131">
              <a:spcBef>
                <a:spcPts val="9"/>
              </a:spcBef>
            </a:pPr>
            <a:r>
              <a:rPr sz="1400" i="1" spc="-4" dirty="0">
                <a:latin typeface="Times New Roman"/>
                <a:cs typeface="Times New Roman"/>
              </a:rPr>
              <a:t>m</a:t>
            </a:r>
            <a:r>
              <a:rPr sz="1500" i="1" spc="-6" baseline="-20202" dirty="0">
                <a:latin typeface="Times New Roman"/>
                <a:cs typeface="Times New Roman"/>
              </a:rPr>
              <a:t>2 </a:t>
            </a:r>
            <a:r>
              <a:rPr sz="1400" spc="-4" dirty="0">
                <a:latin typeface="Times New Roman"/>
                <a:cs typeface="Times New Roman"/>
              </a:rPr>
              <a:t>= 2.00</a:t>
            </a:r>
            <a:r>
              <a:rPr sz="1400" spc="-166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kg</a:t>
            </a:r>
            <a:endParaRPr sz="1400">
              <a:latin typeface="Times New Roman"/>
              <a:cs typeface="Times New Roman"/>
            </a:endParaRPr>
          </a:p>
          <a:p>
            <a:pPr marL="11397" marR="4559" indent="663304">
              <a:lnSpc>
                <a:spcPts val="1732"/>
              </a:lnSpc>
              <a:spcBef>
                <a:spcPts val="49"/>
              </a:spcBef>
            </a:pPr>
            <a:r>
              <a:rPr sz="1400" i="1" spc="-4" dirty="0">
                <a:latin typeface="Times New Roman"/>
                <a:cs typeface="Times New Roman"/>
              </a:rPr>
              <a:t>m</a:t>
            </a:r>
            <a:r>
              <a:rPr sz="1500" i="1" spc="-6" baseline="-20202" dirty="0">
                <a:latin typeface="Times New Roman"/>
                <a:cs typeface="Times New Roman"/>
              </a:rPr>
              <a:t>3 </a:t>
            </a:r>
            <a:r>
              <a:rPr sz="1400" spc="-4" dirty="0">
                <a:latin typeface="Times New Roman"/>
                <a:cs typeface="Times New Roman"/>
              </a:rPr>
              <a:t>= 4.00 </a:t>
            </a:r>
            <a:r>
              <a:rPr sz="1400" dirty="0">
                <a:latin typeface="Times New Roman"/>
                <a:cs typeface="Times New Roman"/>
              </a:rPr>
              <a:t>kg  lever arms: </a:t>
            </a:r>
            <a:r>
              <a:rPr sz="1400" i="1" dirty="0">
                <a:latin typeface="Times New Roman"/>
                <a:cs typeface="Times New Roman"/>
              </a:rPr>
              <a:t>d</a:t>
            </a:r>
            <a:r>
              <a:rPr sz="1500" i="1" baseline="-20202" dirty="0">
                <a:latin typeface="Times New Roman"/>
                <a:cs typeface="Times New Roman"/>
              </a:rPr>
              <a:t>1</a:t>
            </a:r>
            <a:r>
              <a:rPr sz="1400" i="1" dirty="0">
                <a:latin typeface="Times New Roman"/>
                <a:cs typeface="Times New Roman"/>
              </a:rPr>
              <a:t>=0.500</a:t>
            </a:r>
            <a:r>
              <a:rPr sz="1400" i="1" spc="-81" dirty="0">
                <a:latin typeface="Times New Roman"/>
                <a:cs typeface="Times New Roman"/>
              </a:rPr>
              <a:t> </a:t>
            </a:r>
            <a:r>
              <a:rPr sz="1400" i="1" spc="-4" dirty="0">
                <a:latin typeface="Times New Roman"/>
                <a:cs typeface="Times New Roman"/>
              </a:rPr>
              <a:t>m</a:t>
            </a:r>
            <a:endParaRPr sz="1400">
              <a:latin typeface="Times New Roman"/>
              <a:cs typeface="Times New Roman"/>
            </a:endParaRPr>
          </a:p>
          <a:p>
            <a:pPr marL="876998">
              <a:lnSpc>
                <a:spcPts val="1665"/>
              </a:lnSpc>
            </a:pPr>
            <a:r>
              <a:rPr sz="1400" i="1" dirty="0">
                <a:latin typeface="Times New Roman"/>
                <a:cs typeface="Times New Roman"/>
              </a:rPr>
              <a:t>d</a:t>
            </a:r>
            <a:r>
              <a:rPr sz="1500" i="1" baseline="-20202" dirty="0">
                <a:latin typeface="Times New Roman"/>
                <a:cs typeface="Times New Roman"/>
              </a:rPr>
              <a:t>2</a:t>
            </a:r>
            <a:r>
              <a:rPr sz="1400" i="1" dirty="0">
                <a:latin typeface="Times New Roman"/>
                <a:cs typeface="Times New Roman"/>
              </a:rPr>
              <a:t>=1.00</a:t>
            </a:r>
            <a:r>
              <a:rPr sz="1400" i="1" spc="-31" dirty="0">
                <a:latin typeface="Times New Roman"/>
                <a:cs typeface="Times New Roman"/>
              </a:rPr>
              <a:t> </a:t>
            </a:r>
            <a:r>
              <a:rPr sz="1400" i="1" spc="-4" dirty="0">
                <a:latin typeface="Times New Roman"/>
                <a:cs typeface="Times New Roman"/>
              </a:rPr>
              <a:t>m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3576" y="3700180"/>
            <a:ext cx="413905" cy="226376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1400" u="sng" spc="-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Fi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nd</a:t>
            </a:r>
            <a:r>
              <a:rPr sz="1400" spc="-4" dirty="0">
                <a:latin typeface="Times New Roman"/>
                <a:cs typeface="Times New Roman"/>
              </a:rPr>
              <a:t>: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3581" y="4131831"/>
            <a:ext cx="1288473" cy="226376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1400" i="1" spc="-4" dirty="0">
                <a:latin typeface="Times New Roman"/>
                <a:cs typeface="Times New Roman"/>
              </a:rPr>
              <a:t>Center </a:t>
            </a:r>
            <a:r>
              <a:rPr sz="1400" i="1" dirty="0">
                <a:latin typeface="Times New Roman"/>
                <a:cs typeface="Times New Roman"/>
              </a:rPr>
              <a:t>of</a:t>
            </a:r>
            <a:r>
              <a:rPr sz="1400" i="1" spc="-54" dirty="0">
                <a:latin typeface="Times New Roman"/>
                <a:cs typeface="Times New Roman"/>
              </a:rPr>
              <a:t> </a:t>
            </a:r>
            <a:r>
              <a:rPr sz="1400" i="1" dirty="0">
                <a:latin typeface="Times New Roman"/>
                <a:cs typeface="Times New Roman"/>
              </a:rPr>
              <a:t>gravity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701636" y="1949823"/>
            <a:ext cx="0" cy="2420471"/>
          </a:xfrm>
          <a:custGeom>
            <a:avLst/>
            <a:gdLst/>
            <a:ahLst/>
            <a:cxnLst/>
            <a:rect l="l" t="t" r="r" b="b"/>
            <a:pathLst>
              <a:path h="2743200">
                <a:moveTo>
                  <a:pt x="0" y="2743199"/>
                </a:moveTo>
                <a:lnTo>
                  <a:pt x="0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2721" y="3563471"/>
            <a:ext cx="2008909" cy="0"/>
          </a:xfrm>
          <a:custGeom>
            <a:avLst/>
            <a:gdLst/>
            <a:ahLst/>
            <a:cxnLst/>
            <a:rect l="l" t="t" r="r" b="b"/>
            <a:pathLst>
              <a:path w="2209800">
                <a:moveTo>
                  <a:pt x="0" y="0"/>
                </a:moveTo>
                <a:lnTo>
                  <a:pt x="2209806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048000" y="381000"/>
            <a:ext cx="5029200" cy="749596"/>
          </a:xfrm>
          <a:prstGeom prst="rect">
            <a:avLst/>
          </a:prstGeom>
        </p:spPr>
        <p:txBody>
          <a:bodyPr vert="horz" wrap="square" lIns="0" tIns="10827" rIns="0" bIns="0" rtlCol="0">
            <a:spAutoFit/>
          </a:bodyPr>
          <a:lstStyle/>
          <a:p>
            <a:pPr marL="11397">
              <a:spcBef>
                <a:spcPts val="85"/>
              </a:spcBef>
            </a:pPr>
            <a:r>
              <a:rPr sz="2400" spc="-4" dirty="0">
                <a:latin typeface="Times New Roman"/>
                <a:cs typeface="Times New Roman"/>
              </a:rPr>
              <a:t>Find center </a:t>
            </a:r>
            <a:r>
              <a:rPr sz="2400" dirty="0">
                <a:latin typeface="Times New Roman"/>
                <a:cs typeface="Times New Roman"/>
              </a:rPr>
              <a:t>of gravity of the following</a:t>
            </a:r>
            <a:r>
              <a:rPr sz="2400" spc="-4" dirty="0">
                <a:latin typeface="Times New Roman"/>
                <a:cs typeface="Times New Roman"/>
              </a:rPr>
              <a:t> system: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42112" y="3689869"/>
            <a:ext cx="531091" cy="0"/>
          </a:xfrm>
          <a:custGeom>
            <a:avLst/>
            <a:gdLst/>
            <a:ahLst/>
            <a:cxnLst/>
            <a:rect l="l" t="t" r="r" b="b"/>
            <a:pathLst>
              <a:path w="584200">
                <a:moveTo>
                  <a:pt x="0" y="0"/>
                </a:moveTo>
                <a:lnTo>
                  <a:pt x="583687" y="0"/>
                </a:lnTo>
              </a:path>
            </a:pathLst>
          </a:custGeom>
          <a:ln w="79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461158" y="3689869"/>
            <a:ext cx="1319068" cy="0"/>
          </a:xfrm>
          <a:custGeom>
            <a:avLst/>
            <a:gdLst/>
            <a:ahLst/>
            <a:cxnLst/>
            <a:rect l="l" t="t" r="r" b="b"/>
            <a:pathLst>
              <a:path w="1450975">
                <a:moveTo>
                  <a:pt x="0" y="0"/>
                </a:moveTo>
                <a:lnTo>
                  <a:pt x="1450839" y="0"/>
                </a:lnTo>
              </a:path>
            </a:pathLst>
          </a:custGeom>
          <a:ln w="79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18555" y="4208921"/>
            <a:ext cx="3559464" cy="0"/>
          </a:xfrm>
          <a:custGeom>
            <a:avLst/>
            <a:gdLst/>
            <a:ahLst/>
            <a:cxnLst/>
            <a:rect l="l" t="t" r="r" b="b"/>
            <a:pathLst>
              <a:path w="3915409">
                <a:moveTo>
                  <a:pt x="0" y="0"/>
                </a:moveTo>
                <a:lnTo>
                  <a:pt x="3915147" y="0"/>
                </a:lnTo>
              </a:path>
            </a:pathLst>
          </a:custGeom>
          <a:ln w="79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224085" y="4203653"/>
            <a:ext cx="521277" cy="21386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1300" spc="9" dirty="0">
                <a:latin typeface="Times New Roman"/>
                <a:cs typeface="Times New Roman"/>
              </a:rPr>
              <a:t>11.0</a:t>
            </a:r>
            <a:r>
              <a:rPr sz="1300" spc="-211" dirty="0">
                <a:latin typeface="Times New Roman"/>
                <a:cs typeface="Times New Roman"/>
              </a:rPr>
              <a:t> </a:t>
            </a:r>
            <a:r>
              <a:rPr sz="1300" i="1" spc="4" dirty="0">
                <a:latin typeface="Times New Roman"/>
                <a:cs typeface="Times New Roman"/>
              </a:rPr>
              <a:t>kg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67082" y="4459146"/>
            <a:ext cx="704273" cy="21386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1300" spc="9" dirty="0">
                <a:latin typeface="Symbol"/>
                <a:cs typeface="Symbol"/>
              </a:rPr>
              <a:t></a:t>
            </a:r>
            <a:r>
              <a:rPr sz="1300" spc="9" dirty="0">
                <a:latin typeface="Times New Roman"/>
                <a:cs typeface="Times New Roman"/>
              </a:rPr>
              <a:t> 0.136</a:t>
            </a:r>
            <a:r>
              <a:rPr sz="1300" spc="-287" dirty="0">
                <a:latin typeface="Times New Roman"/>
                <a:cs typeface="Times New Roman"/>
              </a:rPr>
              <a:t> </a:t>
            </a:r>
            <a:r>
              <a:rPr sz="1300" i="1" spc="9" dirty="0">
                <a:latin typeface="Times New Roman"/>
                <a:cs typeface="Times New Roman"/>
              </a:rPr>
              <a:t>m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67082" y="3962950"/>
            <a:ext cx="3714173" cy="21899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2000" spc="13" baseline="-35185" dirty="0">
                <a:latin typeface="Symbol"/>
                <a:cs typeface="Symbol"/>
              </a:rPr>
              <a:t></a:t>
            </a:r>
            <a:r>
              <a:rPr sz="2000" spc="74" baseline="-35185" dirty="0">
                <a:latin typeface="Times New Roman"/>
                <a:cs typeface="Times New Roman"/>
              </a:rPr>
              <a:t> </a:t>
            </a:r>
            <a:r>
              <a:rPr sz="1300" spc="9" dirty="0">
                <a:latin typeface="Times New Roman"/>
                <a:cs typeface="Times New Roman"/>
              </a:rPr>
              <a:t>5.00</a:t>
            </a:r>
            <a:r>
              <a:rPr sz="1300" spc="-171" dirty="0">
                <a:latin typeface="Times New Roman"/>
                <a:cs typeface="Times New Roman"/>
              </a:rPr>
              <a:t> </a:t>
            </a:r>
            <a:r>
              <a:rPr sz="1300" i="1" spc="22" dirty="0">
                <a:latin typeface="Times New Roman"/>
                <a:cs typeface="Times New Roman"/>
              </a:rPr>
              <a:t>kg</a:t>
            </a:r>
            <a:r>
              <a:rPr sz="1300" spc="22" dirty="0">
                <a:latin typeface="Times New Roman"/>
                <a:cs typeface="Times New Roman"/>
              </a:rPr>
              <a:t>(</a:t>
            </a:r>
            <a:r>
              <a:rPr sz="1300" spc="22" dirty="0">
                <a:latin typeface="Symbol"/>
                <a:cs typeface="Symbol"/>
              </a:rPr>
              <a:t></a:t>
            </a:r>
            <a:r>
              <a:rPr sz="1300" spc="22" dirty="0">
                <a:latin typeface="Times New Roman"/>
                <a:cs typeface="Times New Roman"/>
              </a:rPr>
              <a:t>0.500</a:t>
            </a:r>
            <a:r>
              <a:rPr sz="1300" spc="-171" dirty="0">
                <a:latin typeface="Times New Roman"/>
                <a:cs typeface="Times New Roman"/>
              </a:rPr>
              <a:t> </a:t>
            </a:r>
            <a:r>
              <a:rPr sz="1300" i="1" spc="18" dirty="0">
                <a:latin typeface="Times New Roman"/>
                <a:cs typeface="Times New Roman"/>
              </a:rPr>
              <a:t>m</a:t>
            </a:r>
            <a:r>
              <a:rPr sz="1300" spc="18" dirty="0">
                <a:latin typeface="Times New Roman"/>
                <a:cs typeface="Times New Roman"/>
              </a:rPr>
              <a:t>)</a:t>
            </a:r>
            <a:r>
              <a:rPr sz="1300" spc="-102" dirty="0">
                <a:latin typeface="Times New Roman"/>
                <a:cs typeface="Times New Roman"/>
              </a:rPr>
              <a:t> </a:t>
            </a:r>
            <a:r>
              <a:rPr sz="1300" spc="9" dirty="0">
                <a:latin typeface="Symbol"/>
                <a:cs typeface="Symbol"/>
              </a:rPr>
              <a:t></a:t>
            </a:r>
            <a:r>
              <a:rPr sz="1300" spc="-76" dirty="0">
                <a:latin typeface="Times New Roman"/>
                <a:cs typeface="Times New Roman"/>
              </a:rPr>
              <a:t> </a:t>
            </a:r>
            <a:r>
              <a:rPr sz="1300" spc="4" dirty="0">
                <a:latin typeface="Times New Roman"/>
                <a:cs typeface="Times New Roman"/>
              </a:rPr>
              <a:t>2.00</a:t>
            </a:r>
            <a:r>
              <a:rPr sz="1300" spc="-157" dirty="0">
                <a:latin typeface="Times New Roman"/>
                <a:cs typeface="Times New Roman"/>
              </a:rPr>
              <a:t> </a:t>
            </a:r>
            <a:r>
              <a:rPr sz="1300" i="1" spc="36" dirty="0">
                <a:latin typeface="Times New Roman"/>
                <a:cs typeface="Times New Roman"/>
              </a:rPr>
              <a:t>kg</a:t>
            </a:r>
            <a:r>
              <a:rPr sz="1300" spc="36" dirty="0">
                <a:latin typeface="Times New Roman"/>
                <a:cs typeface="Times New Roman"/>
              </a:rPr>
              <a:t>(0</a:t>
            </a:r>
            <a:r>
              <a:rPr sz="1300" spc="-157" dirty="0">
                <a:latin typeface="Times New Roman"/>
                <a:cs typeface="Times New Roman"/>
              </a:rPr>
              <a:t> </a:t>
            </a:r>
            <a:r>
              <a:rPr sz="1300" i="1" spc="18" dirty="0">
                <a:latin typeface="Times New Roman"/>
                <a:cs typeface="Times New Roman"/>
              </a:rPr>
              <a:t>m</a:t>
            </a:r>
            <a:r>
              <a:rPr sz="1300" spc="18" dirty="0">
                <a:latin typeface="Times New Roman"/>
                <a:cs typeface="Times New Roman"/>
              </a:rPr>
              <a:t>)</a:t>
            </a:r>
            <a:r>
              <a:rPr sz="1300" spc="-112" dirty="0">
                <a:latin typeface="Times New Roman"/>
                <a:cs typeface="Times New Roman"/>
              </a:rPr>
              <a:t> </a:t>
            </a:r>
            <a:r>
              <a:rPr sz="1300" spc="9" dirty="0">
                <a:latin typeface="Symbol"/>
                <a:cs typeface="Symbol"/>
              </a:rPr>
              <a:t></a:t>
            </a:r>
            <a:r>
              <a:rPr sz="1300" spc="-76" dirty="0">
                <a:latin typeface="Times New Roman"/>
                <a:cs typeface="Times New Roman"/>
              </a:rPr>
              <a:t> </a:t>
            </a:r>
            <a:r>
              <a:rPr sz="1300" spc="9" dirty="0">
                <a:latin typeface="Times New Roman"/>
                <a:cs typeface="Times New Roman"/>
              </a:rPr>
              <a:t>4.00</a:t>
            </a:r>
            <a:r>
              <a:rPr sz="1300" spc="-171" dirty="0">
                <a:latin typeface="Times New Roman"/>
                <a:cs typeface="Times New Roman"/>
              </a:rPr>
              <a:t> </a:t>
            </a:r>
            <a:r>
              <a:rPr sz="1300" i="1" spc="4" dirty="0">
                <a:latin typeface="Times New Roman"/>
                <a:cs typeface="Times New Roman"/>
              </a:rPr>
              <a:t>kg</a:t>
            </a:r>
            <a:r>
              <a:rPr sz="1300" spc="4" dirty="0">
                <a:latin typeface="Times New Roman"/>
                <a:cs typeface="Times New Roman"/>
              </a:rPr>
              <a:t>(1.00</a:t>
            </a:r>
            <a:r>
              <a:rPr sz="1300" spc="-157" dirty="0">
                <a:latin typeface="Times New Roman"/>
                <a:cs typeface="Times New Roman"/>
              </a:rPr>
              <a:t> </a:t>
            </a:r>
            <a:r>
              <a:rPr sz="1300" i="1" spc="18" dirty="0">
                <a:latin typeface="Times New Roman"/>
                <a:cs typeface="Times New Roman"/>
              </a:rPr>
              <a:t>m</a:t>
            </a:r>
            <a:r>
              <a:rPr sz="1300" spc="18" dirty="0">
                <a:latin typeface="Times New Roman"/>
                <a:cs typeface="Times New Roman"/>
              </a:rPr>
              <a:t>)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669903" y="3684595"/>
            <a:ext cx="889000" cy="21386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1300" i="1" spc="-36" dirty="0">
                <a:latin typeface="Times New Roman"/>
                <a:cs typeface="Times New Roman"/>
              </a:rPr>
              <a:t>m</a:t>
            </a:r>
            <a:r>
              <a:rPr sz="1100" spc="-54" baseline="-22875" dirty="0">
                <a:latin typeface="Times New Roman"/>
                <a:cs typeface="Times New Roman"/>
              </a:rPr>
              <a:t>1 </a:t>
            </a:r>
            <a:r>
              <a:rPr sz="1300" spc="9" dirty="0">
                <a:latin typeface="Symbol"/>
                <a:cs typeface="Symbol"/>
              </a:rPr>
              <a:t></a:t>
            </a:r>
            <a:r>
              <a:rPr sz="1300" spc="9" dirty="0">
                <a:latin typeface="Times New Roman"/>
                <a:cs typeface="Times New Roman"/>
              </a:rPr>
              <a:t> </a:t>
            </a:r>
            <a:r>
              <a:rPr sz="1300" i="1" spc="9" dirty="0">
                <a:latin typeface="Times New Roman"/>
                <a:cs typeface="Times New Roman"/>
              </a:rPr>
              <a:t>m</a:t>
            </a:r>
            <a:r>
              <a:rPr sz="1100" spc="13" baseline="-22875" dirty="0">
                <a:latin typeface="Times New Roman"/>
                <a:cs typeface="Times New Roman"/>
              </a:rPr>
              <a:t>2 </a:t>
            </a:r>
            <a:r>
              <a:rPr sz="1300" spc="9" dirty="0">
                <a:latin typeface="Symbol"/>
                <a:cs typeface="Symbol"/>
              </a:rPr>
              <a:t></a:t>
            </a:r>
            <a:r>
              <a:rPr sz="1300" spc="-265" dirty="0">
                <a:latin typeface="Times New Roman"/>
                <a:cs typeface="Times New Roman"/>
              </a:rPr>
              <a:t> </a:t>
            </a:r>
            <a:r>
              <a:rPr sz="1300" i="1" dirty="0">
                <a:latin typeface="Times New Roman"/>
                <a:cs typeface="Times New Roman"/>
              </a:rPr>
              <a:t>m</a:t>
            </a:r>
            <a:r>
              <a:rPr sz="1100" baseline="-22875" dirty="0">
                <a:latin typeface="Times New Roman"/>
                <a:cs typeface="Times New Roman"/>
              </a:rPr>
              <a:t>3</a:t>
            </a:r>
            <a:endParaRPr sz="1100" baseline="-22875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60699" y="3443894"/>
            <a:ext cx="1309255" cy="21386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1300" i="1" spc="-36" dirty="0">
                <a:latin typeface="Times New Roman"/>
                <a:cs typeface="Times New Roman"/>
              </a:rPr>
              <a:t>m</a:t>
            </a:r>
            <a:r>
              <a:rPr sz="1100" spc="-54" baseline="-22875" dirty="0">
                <a:latin typeface="Times New Roman"/>
                <a:cs typeface="Times New Roman"/>
              </a:rPr>
              <a:t>1 </a:t>
            </a:r>
            <a:r>
              <a:rPr sz="1300" i="1" spc="-31" dirty="0">
                <a:latin typeface="Times New Roman"/>
                <a:cs typeface="Times New Roman"/>
              </a:rPr>
              <a:t>x</a:t>
            </a:r>
            <a:r>
              <a:rPr sz="1100" spc="-47" baseline="-22875" dirty="0">
                <a:latin typeface="Times New Roman"/>
                <a:cs typeface="Times New Roman"/>
              </a:rPr>
              <a:t>1 </a:t>
            </a:r>
            <a:r>
              <a:rPr sz="1300" spc="9" dirty="0">
                <a:latin typeface="Symbol"/>
                <a:cs typeface="Symbol"/>
              </a:rPr>
              <a:t></a:t>
            </a:r>
            <a:r>
              <a:rPr sz="1300" spc="9" dirty="0">
                <a:latin typeface="Times New Roman"/>
                <a:cs typeface="Times New Roman"/>
              </a:rPr>
              <a:t> </a:t>
            </a:r>
            <a:r>
              <a:rPr sz="1300" i="1" spc="9" dirty="0">
                <a:latin typeface="Times New Roman"/>
                <a:cs typeface="Times New Roman"/>
              </a:rPr>
              <a:t>m</a:t>
            </a:r>
            <a:r>
              <a:rPr sz="1100" spc="13" baseline="-22875" dirty="0">
                <a:latin typeface="Times New Roman"/>
                <a:cs typeface="Times New Roman"/>
              </a:rPr>
              <a:t>2 </a:t>
            </a:r>
            <a:r>
              <a:rPr sz="1300" i="1" spc="13" dirty="0">
                <a:latin typeface="Times New Roman"/>
                <a:cs typeface="Times New Roman"/>
              </a:rPr>
              <a:t>x</a:t>
            </a:r>
            <a:r>
              <a:rPr sz="1100" spc="20" baseline="-22875" dirty="0">
                <a:latin typeface="Times New Roman"/>
                <a:cs typeface="Times New Roman"/>
              </a:rPr>
              <a:t>2 </a:t>
            </a:r>
            <a:r>
              <a:rPr sz="1300" spc="9" dirty="0">
                <a:latin typeface="Symbol"/>
                <a:cs typeface="Symbol"/>
              </a:rPr>
              <a:t></a:t>
            </a:r>
            <a:r>
              <a:rPr sz="1300" spc="9" dirty="0">
                <a:latin typeface="Times New Roman"/>
                <a:cs typeface="Times New Roman"/>
              </a:rPr>
              <a:t> </a:t>
            </a:r>
            <a:r>
              <a:rPr sz="1300" i="1" dirty="0">
                <a:latin typeface="Times New Roman"/>
                <a:cs typeface="Times New Roman"/>
              </a:rPr>
              <a:t>m</a:t>
            </a:r>
            <a:r>
              <a:rPr sz="1100" baseline="-22875" dirty="0">
                <a:latin typeface="Times New Roman"/>
                <a:cs typeface="Times New Roman"/>
              </a:rPr>
              <a:t>3</a:t>
            </a:r>
            <a:r>
              <a:rPr sz="1100" spc="-222" baseline="-22875" dirty="0">
                <a:latin typeface="Times New Roman"/>
                <a:cs typeface="Times New Roman"/>
              </a:rPr>
              <a:t> </a:t>
            </a:r>
            <a:r>
              <a:rPr sz="1300" i="1" spc="9" dirty="0">
                <a:latin typeface="Times New Roman"/>
                <a:cs typeface="Times New Roman"/>
              </a:rPr>
              <a:t>x</a:t>
            </a:r>
            <a:r>
              <a:rPr sz="1100" spc="13" baseline="-22875" dirty="0">
                <a:latin typeface="Times New Roman"/>
                <a:cs typeface="Times New Roman"/>
              </a:rPr>
              <a:t>3</a:t>
            </a:r>
            <a:endParaRPr sz="1100" baseline="-22875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08301" y="3551470"/>
            <a:ext cx="119495" cy="21386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1300" spc="9" dirty="0">
                <a:latin typeface="Symbol"/>
                <a:cs typeface="Symbol"/>
              </a:rPr>
              <a:t>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48181" y="3551470"/>
            <a:ext cx="360795" cy="213864"/>
          </a:xfrm>
          <a:prstGeom prst="rect">
            <a:avLst/>
          </a:prstGeom>
        </p:spPr>
        <p:txBody>
          <a:bodyPr vert="horz" wrap="square" lIns="0" tIns="13676" rIns="0" bIns="0" rtlCol="0">
            <a:spAutoFit/>
          </a:bodyPr>
          <a:lstStyle/>
          <a:p>
            <a:pPr marL="11397">
              <a:spcBef>
                <a:spcPts val="108"/>
              </a:spcBef>
            </a:pPr>
            <a:r>
              <a:rPr sz="1300" i="1" spc="9" dirty="0">
                <a:latin typeface="Times New Roman"/>
                <a:cs typeface="Times New Roman"/>
              </a:rPr>
              <a:t>x</a:t>
            </a:r>
            <a:r>
              <a:rPr sz="1100" i="1" spc="13" baseline="-26143" dirty="0">
                <a:latin typeface="Times New Roman"/>
                <a:cs typeface="Times New Roman"/>
              </a:rPr>
              <a:t>cg</a:t>
            </a:r>
            <a:r>
              <a:rPr sz="1100" i="1" spc="80" baseline="-26143" dirty="0">
                <a:latin typeface="Times New Roman"/>
                <a:cs typeface="Times New Roman"/>
              </a:rPr>
              <a:t> </a:t>
            </a:r>
            <a:r>
              <a:rPr sz="1300" spc="9" dirty="0">
                <a:latin typeface="Symbol"/>
                <a:cs typeface="Symbol"/>
              </a:rPr>
              <a:t>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741650" y="3381638"/>
            <a:ext cx="513195" cy="604290"/>
          </a:xfrm>
          <a:prstGeom prst="rect">
            <a:avLst/>
          </a:prstGeom>
        </p:spPr>
        <p:txBody>
          <a:bodyPr vert="horz" wrap="square" lIns="0" tIns="14246" rIns="0" bIns="0" rtlCol="0">
            <a:spAutoFit/>
          </a:bodyPr>
          <a:lstStyle/>
          <a:p>
            <a:pPr algn="ctr">
              <a:lnSpc>
                <a:spcPts val="2252"/>
              </a:lnSpc>
              <a:spcBef>
                <a:spcPts val="112"/>
              </a:spcBef>
            </a:pPr>
            <a:r>
              <a:rPr sz="2000" spc="-13" dirty="0">
                <a:latin typeface="Verdana"/>
                <a:cs typeface="Verdana"/>
              </a:rPr>
              <a:t>∑</a:t>
            </a:r>
            <a:r>
              <a:rPr sz="2000" spc="-610" dirty="0">
                <a:latin typeface="Verdana"/>
                <a:cs typeface="Verdana"/>
              </a:rPr>
              <a:t> </a:t>
            </a:r>
            <a:r>
              <a:rPr sz="2000" i="1" spc="-6" baseline="14814" dirty="0">
                <a:latin typeface="Times New Roman"/>
                <a:cs typeface="Times New Roman"/>
              </a:rPr>
              <a:t>m</a:t>
            </a:r>
            <a:r>
              <a:rPr sz="800" i="1" spc="-4" dirty="0">
                <a:latin typeface="Times New Roman"/>
                <a:cs typeface="Times New Roman"/>
              </a:rPr>
              <a:t>i </a:t>
            </a:r>
            <a:r>
              <a:rPr sz="2000" i="1" baseline="14814" dirty="0">
                <a:latin typeface="Times New Roman"/>
                <a:cs typeface="Times New Roman"/>
              </a:rPr>
              <a:t>x</a:t>
            </a:r>
            <a:r>
              <a:rPr sz="800" i="1" dirty="0">
                <a:latin typeface="Times New Roman"/>
                <a:cs typeface="Times New Roman"/>
              </a:rPr>
              <a:t>i</a:t>
            </a:r>
            <a:endParaRPr sz="800">
              <a:latin typeface="Times New Roman"/>
              <a:cs typeface="Times New Roman"/>
            </a:endParaRPr>
          </a:p>
          <a:p>
            <a:pPr algn="ctr">
              <a:lnSpc>
                <a:spcPts val="2252"/>
              </a:lnSpc>
            </a:pPr>
            <a:r>
              <a:rPr sz="2000" spc="-13" dirty="0">
                <a:latin typeface="Verdana"/>
                <a:cs typeface="Verdana"/>
              </a:rPr>
              <a:t>∑</a:t>
            </a:r>
            <a:r>
              <a:rPr sz="2000" spc="-543" dirty="0">
                <a:latin typeface="Verdana"/>
                <a:cs typeface="Verdana"/>
              </a:rPr>
              <a:t> </a:t>
            </a:r>
            <a:r>
              <a:rPr sz="2000" i="1" spc="-6" baseline="12962" dirty="0">
                <a:latin typeface="Times New Roman"/>
                <a:cs typeface="Times New Roman"/>
              </a:rPr>
              <a:t>m</a:t>
            </a:r>
            <a:r>
              <a:rPr sz="800" i="1" spc="-4" dirty="0">
                <a:latin typeface="Times New Roman"/>
                <a:cs typeface="Times New Roman"/>
              </a:rPr>
              <a:t>i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91578" y="4726190"/>
            <a:ext cx="241300" cy="350063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z="2200" spc="-117" dirty="0">
                <a:solidFill>
                  <a:srgbClr val="009900"/>
                </a:solidFill>
                <a:latin typeface="DejaVu Sans"/>
                <a:cs typeface="DejaVu Sans"/>
              </a:rPr>
              <a:t>✓</a:t>
            </a:r>
            <a:endParaRPr sz="2200">
              <a:latin typeface="DejaVu Sans"/>
              <a:cs typeface="DejaVu San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017818" y="1143000"/>
            <a:ext cx="3602182" cy="20451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79273" y="4924700"/>
            <a:ext cx="3359727" cy="1552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146665" y="4698402"/>
            <a:ext cx="771813" cy="949699"/>
          </a:xfrm>
          <a:custGeom>
            <a:avLst/>
            <a:gdLst/>
            <a:ahLst/>
            <a:cxnLst/>
            <a:rect l="l" t="t" r="r" b="b"/>
            <a:pathLst>
              <a:path w="848995" h="1076325">
                <a:moveTo>
                  <a:pt x="818555" y="1015056"/>
                </a:moveTo>
                <a:lnTo>
                  <a:pt x="21336" y="0"/>
                </a:lnTo>
                <a:lnTo>
                  <a:pt x="0" y="18288"/>
                </a:lnTo>
                <a:lnTo>
                  <a:pt x="795700" y="1031822"/>
                </a:lnTo>
                <a:lnTo>
                  <a:pt x="813816" y="1030224"/>
                </a:lnTo>
                <a:lnTo>
                  <a:pt x="818555" y="1015056"/>
                </a:lnTo>
                <a:close/>
              </a:path>
              <a:path w="848995" h="1076325">
                <a:moveTo>
                  <a:pt x="824484" y="1064393"/>
                </a:moveTo>
                <a:lnTo>
                  <a:pt x="824484" y="1022604"/>
                </a:lnTo>
                <a:lnTo>
                  <a:pt x="801624" y="1039368"/>
                </a:lnTo>
                <a:lnTo>
                  <a:pt x="795700" y="1031822"/>
                </a:lnTo>
                <a:lnTo>
                  <a:pt x="762000" y="1034796"/>
                </a:lnTo>
                <a:lnTo>
                  <a:pt x="824484" y="1064393"/>
                </a:lnTo>
                <a:close/>
              </a:path>
              <a:path w="848995" h="1076325">
                <a:moveTo>
                  <a:pt x="824484" y="1022604"/>
                </a:moveTo>
                <a:lnTo>
                  <a:pt x="818555" y="1015056"/>
                </a:lnTo>
                <a:lnTo>
                  <a:pt x="813816" y="1030224"/>
                </a:lnTo>
                <a:lnTo>
                  <a:pt x="795700" y="1031822"/>
                </a:lnTo>
                <a:lnTo>
                  <a:pt x="801624" y="1039368"/>
                </a:lnTo>
                <a:lnTo>
                  <a:pt x="824484" y="1022604"/>
                </a:lnTo>
                <a:close/>
              </a:path>
              <a:path w="848995" h="1076325">
                <a:moveTo>
                  <a:pt x="848868" y="1075944"/>
                </a:moveTo>
                <a:lnTo>
                  <a:pt x="829056" y="981456"/>
                </a:lnTo>
                <a:lnTo>
                  <a:pt x="818555" y="1015056"/>
                </a:lnTo>
                <a:lnTo>
                  <a:pt x="824484" y="1022604"/>
                </a:lnTo>
                <a:lnTo>
                  <a:pt x="824484" y="1064393"/>
                </a:lnTo>
                <a:lnTo>
                  <a:pt x="848868" y="107594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914034" y="5643562"/>
            <a:ext cx="77931" cy="142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3639ED-5086-4EC5-BEBB-919504F6EAF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28600" y="381000"/>
            <a:ext cx="868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Contoh soal :</a:t>
            </a:r>
          </a:p>
          <a:p>
            <a:r>
              <a:rPr lang="id-ID"/>
              <a:t>Diketahui sbb</a:t>
            </a:r>
          </a:p>
          <a:p>
            <a:endParaRPr lang="id-ID"/>
          </a:p>
          <a:p>
            <a:endParaRPr lang="id-ID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66800"/>
            <a:ext cx="4038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685800"/>
            <a:ext cx="4876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276600"/>
            <a:ext cx="3852863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245B1A-443A-4600-B800-5F0AD8B6AA6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6150" name="TextBox 2"/>
          <p:cNvSpPr txBox="1">
            <a:spLocks noChangeArrowheads="1"/>
          </p:cNvSpPr>
          <p:nvPr/>
        </p:nvSpPr>
        <p:spPr bwMode="auto">
          <a:xfrm>
            <a:off x="381000" y="152400"/>
            <a:ext cx="83058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id-ID"/>
              <a:t>Penyelesaian:</a:t>
            </a:r>
          </a:p>
          <a:p>
            <a:pPr>
              <a:lnSpc>
                <a:spcPct val="150000"/>
              </a:lnSpc>
            </a:pPr>
            <a:r>
              <a:rPr lang="id-ID"/>
              <a:t>a.</a:t>
            </a:r>
          </a:p>
          <a:p>
            <a:pPr>
              <a:lnSpc>
                <a:spcPct val="150000"/>
              </a:lnSpc>
            </a:pPr>
            <a:endParaRPr lang="id-ID"/>
          </a:p>
          <a:p>
            <a:pPr>
              <a:lnSpc>
                <a:spcPct val="150000"/>
              </a:lnSpc>
            </a:pPr>
            <a:endParaRPr lang="id-ID"/>
          </a:p>
          <a:p>
            <a:pPr>
              <a:lnSpc>
                <a:spcPct val="150000"/>
              </a:lnSpc>
            </a:pPr>
            <a:endParaRPr lang="id-ID"/>
          </a:p>
          <a:p>
            <a:pPr>
              <a:lnSpc>
                <a:spcPct val="150000"/>
              </a:lnSpc>
            </a:pPr>
            <a:endParaRPr lang="id-ID"/>
          </a:p>
          <a:p>
            <a:pPr>
              <a:lnSpc>
                <a:spcPct val="150000"/>
              </a:lnSpc>
            </a:pPr>
            <a:r>
              <a:rPr lang="id-ID"/>
              <a:t>Jadi pusat massa  (7/4, ¼)</a:t>
            </a:r>
          </a:p>
          <a:p>
            <a:pPr>
              <a:lnSpc>
                <a:spcPct val="150000"/>
              </a:lnSpc>
            </a:pPr>
            <a:r>
              <a:rPr lang="id-ID"/>
              <a:t>b. 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914400" y="685800"/>
          <a:ext cx="3238500" cy="381000"/>
        </p:xfrm>
        <a:graphic>
          <a:graphicData uri="http://schemas.openxmlformats.org/presentationml/2006/ole">
            <p:oleObj spid="_x0000_s43010" name="Equation" r:id="rId3" imgW="1942920" imgH="228600" progId="Equation.3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838200" y="1143000"/>
          <a:ext cx="4572000" cy="747713"/>
        </p:xfrm>
        <a:graphic>
          <a:graphicData uri="http://schemas.openxmlformats.org/presentationml/2006/ole">
            <p:oleObj spid="_x0000_s43011" name="Equation" r:id="rId4" imgW="2641320" imgH="431640" progId="Equation.3">
              <p:embed/>
            </p:oleObj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838200" y="1981200"/>
          <a:ext cx="4724400" cy="685800"/>
        </p:xfrm>
        <a:graphic>
          <a:graphicData uri="http://schemas.openxmlformats.org/presentationml/2006/ole">
            <p:oleObj spid="_x0000_s43012" name="Equation" r:id="rId5" imgW="2641320" imgH="431640" progId="Equation.3">
              <p:embed/>
            </p:oleObj>
          </a:graphicData>
        </a:graphic>
      </p:graphicFrame>
      <p:pic>
        <p:nvPicPr>
          <p:cNvPr id="615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3124200"/>
            <a:ext cx="63246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5A758F-DC42-4692-AFC8-09FEBCCD8B8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28600" y="228600"/>
            <a:ext cx="8763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c.</a:t>
            </a:r>
          </a:p>
          <a:p>
            <a:endParaRPr lang="id-ID"/>
          </a:p>
          <a:p>
            <a:endParaRPr lang="id-ID"/>
          </a:p>
          <a:p>
            <a:endParaRPr lang="id-ID"/>
          </a:p>
          <a:p>
            <a:endParaRPr lang="id-ID"/>
          </a:p>
          <a:p>
            <a:endParaRPr lang="id-ID"/>
          </a:p>
          <a:p>
            <a:endParaRPr lang="id-ID"/>
          </a:p>
          <a:p>
            <a:endParaRPr lang="id-ID"/>
          </a:p>
          <a:p>
            <a:endParaRPr lang="id-ID"/>
          </a:p>
          <a:p>
            <a:endParaRPr lang="id-ID"/>
          </a:p>
          <a:p>
            <a:r>
              <a:rPr lang="id-ID"/>
              <a:t>d.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7972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743200"/>
            <a:ext cx="7086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Lurus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Linear</a:t>
            </a:r>
          </a:p>
          <a:p>
            <a:r>
              <a:rPr lang="en-US" dirty="0" err="1" smtClean="0">
                <a:sym typeface="Wingdings" pitchFamily="2" charset="2"/>
              </a:rPr>
              <a:t>Gerak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Rotasi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endParaRPr lang="en-US" dirty="0" smtClean="0">
              <a:sym typeface="Wingdings" pitchFamily="2" charset="2"/>
            </a:endParaRPr>
          </a:p>
          <a:p>
            <a:endParaRPr lang="en-US" dirty="0" smtClean="0"/>
          </a:p>
          <a:p>
            <a:r>
              <a:rPr lang="en-US" dirty="0" smtClean="0"/>
              <a:t>Gaya Total ?</a:t>
            </a:r>
          </a:p>
          <a:p>
            <a:r>
              <a:rPr lang="en-US" dirty="0" smtClean="0"/>
              <a:t>Torsi Total ?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6553200" y="1676400"/>
            <a:ext cx="228600" cy="609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0" y="1828800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accent2"/>
                </a:solidFill>
              </a:rPr>
              <a:t>Gaya / Force</a:t>
            </a:r>
            <a:endParaRPr lang="en-US" b="1" i="1" dirty="0">
              <a:solidFill>
                <a:schemeClr val="accent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457200"/>
            <a:ext cx="8991600" cy="555625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   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Langkah-langkah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Menyelesaikan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Masalah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id-ID" b="1" dirty="0" smtClean="0">
                <a:latin typeface="Arial" pitchFamily="34" charset="0"/>
                <a:cs typeface="Arial" pitchFamily="34" charset="0"/>
              </a:rPr>
              <a:t>KESETIMBANGAN</a:t>
            </a:r>
          </a:p>
          <a:p>
            <a:pPr marL="457200" indent="-457200">
              <a:buFontTx/>
              <a:buNone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(1)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Kenali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gaya-gaya</a:t>
            </a:r>
            <a:r>
              <a:rPr lang="en-US" dirty="0">
                <a:latin typeface="Arial" pitchFamily="34" charset="0"/>
                <a:cs typeface="Arial" pitchFamily="34" charset="0"/>
              </a:rPr>
              <a:t> (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besar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arahnya</a:t>
            </a:r>
            <a:r>
              <a:rPr lang="en-US" dirty="0">
                <a:latin typeface="Arial" pitchFamily="34" charset="0"/>
                <a:cs typeface="Arial" pitchFamily="34" charset="0"/>
              </a:rPr>
              <a:t> ) yang </a:t>
            </a:r>
          </a:p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	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berkerja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pada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benda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(2)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Buat</a:t>
            </a:r>
            <a:r>
              <a:rPr lang="en-US" dirty="0">
                <a:latin typeface="Arial" pitchFamily="34" charset="0"/>
                <a:cs typeface="Arial" pitchFamily="34" charset="0"/>
              </a:rPr>
              <a:t> diagram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gaya-gaya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tersebut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pada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suatu</a:t>
            </a:r>
            <a:r>
              <a:rPr lang="en-US" dirty="0">
                <a:latin typeface="Arial" pitchFamily="34" charset="0"/>
                <a:cs typeface="Arial" pitchFamily="34" charset="0"/>
              </a:rPr>
              <a:t> 	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sistem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koordinat</a:t>
            </a:r>
            <a:r>
              <a:rPr lang="en-US" dirty="0"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Pilih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sistem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koordinat</a:t>
            </a:r>
            <a:r>
              <a:rPr lang="en-US" dirty="0">
                <a:latin typeface="Arial" pitchFamily="34" charset="0"/>
                <a:cs typeface="Arial" pitchFamily="34" charset="0"/>
              </a:rPr>
              <a:t> yang 	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memudahkan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perhitungan</a:t>
            </a:r>
            <a:r>
              <a:rPr lang="en-US" dirty="0">
                <a:latin typeface="Arial" pitchFamily="34" charset="0"/>
                <a:cs typeface="Arial" pitchFamily="34" charset="0"/>
              </a:rPr>
              <a:t> .</a:t>
            </a:r>
          </a:p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(3)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Uraikan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gaya-gaya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tersebut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atas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komponen</a:t>
            </a:r>
            <a:r>
              <a:rPr lang="en-US" dirty="0">
                <a:latin typeface="Arial" pitchFamily="34" charset="0"/>
                <a:cs typeface="Arial" pitchFamily="34" charset="0"/>
              </a:rPr>
              <a:t>-	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komponennya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(4)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Pilih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sebarang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sumbu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rotasi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benda</a:t>
            </a:r>
            <a:r>
              <a:rPr lang="en-US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tegak</a:t>
            </a:r>
            <a:r>
              <a:rPr lang="en-US" dirty="0">
                <a:latin typeface="Arial" pitchFamily="34" charset="0"/>
                <a:cs typeface="Arial" pitchFamily="34" charset="0"/>
              </a:rPr>
              <a:t> 	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lurus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bidang</a:t>
            </a:r>
            <a:r>
              <a:rPr lang="en-US" dirty="0">
                <a:latin typeface="Arial" pitchFamily="34" charset="0"/>
                <a:cs typeface="Arial" pitchFamily="34" charset="0"/>
              </a:rPr>
              <a:t> X-Y</a:t>
            </a:r>
          </a:p>
          <a:p>
            <a:pPr marL="457200" indent="-457200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5.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Terapkan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hukum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kesetimbangan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benda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tegar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yaitu</a:t>
            </a:r>
            <a:r>
              <a:rPr lang="en-US" dirty="0">
                <a:latin typeface="Arial" pitchFamily="34" charset="0"/>
                <a:cs typeface="Arial" pitchFamily="34" charset="0"/>
              </a:rPr>
              <a:t> :   	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</a:t>
            </a:r>
            <a:r>
              <a:rPr lang="en-US" dirty="0">
                <a:latin typeface="Arial" pitchFamily="34" charset="0"/>
                <a:cs typeface="Arial" pitchFamily="34" charset="0"/>
              </a:rPr>
              <a:t> F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X</a:t>
            </a:r>
            <a:r>
              <a:rPr lang="en-US" dirty="0">
                <a:latin typeface="Arial" pitchFamily="34" charset="0"/>
                <a:cs typeface="Arial" pitchFamily="34" charset="0"/>
              </a:rPr>
              <a:t> = 0   ;   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</a:t>
            </a:r>
            <a:r>
              <a:rPr lang="en-US" dirty="0">
                <a:latin typeface="Arial" pitchFamily="34" charset="0"/>
                <a:cs typeface="Arial" pitchFamily="34" charset="0"/>
              </a:rPr>
              <a:t> F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Y</a:t>
            </a:r>
            <a:r>
              <a:rPr lang="en-US" dirty="0">
                <a:latin typeface="Arial" pitchFamily="34" charset="0"/>
                <a:cs typeface="Arial" pitchFamily="34" charset="0"/>
              </a:rPr>
              <a:t> = 0    ;     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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l-GR" dirty="0">
                <a:latin typeface="Arial" pitchFamily="34" charset="0"/>
                <a:cs typeface="Arial" pitchFamily="34" charset="0"/>
              </a:rPr>
              <a:t>τ</a:t>
            </a:r>
            <a:r>
              <a:rPr lang="en-US" dirty="0">
                <a:latin typeface="Arial" pitchFamily="34" charset="0"/>
                <a:cs typeface="Arial" pitchFamily="34" charset="0"/>
              </a:rPr>
              <a:t> = 0</a:t>
            </a:r>
          </a:p>
          <a:p>
            <a:pPr marL="457200" indent="-457200">
              <a:buFontTx/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Soal :</a:t>
            </a:r>
            <a:endParaRPr lang="en-US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752600"/>
            <a:ext cx="20624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3657600"/>
            <a:ext cx="299809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33600" y="1828800"/>
            <a:ext cx="647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benda</a:t>
            </a:r>
            <a:r>
              <a:rPr lang="en-US" sz="2400" dirty="0" smtClean="0"/>
              <a:t> </a:t>
            </a:r>
            <a:r>
              <a:rPr lang="en-US" sz="2400" dirty="0" err="1" smtClean="0"/>
              <a:t>bermassa</a:t>
            </a:r>
            <a:r>
              <a:rPr lang="en-US" sz="2400" dirty="0" smtClean="0"/>
              <a:t> 10 kg </a:t>
            </a:r>
            <a:r>
              <a:rPr lang="en-US" sz="2400" dirty="0" err="1" smtClean="0"/>
              <a:t>digantungkan</a:t>
            </a:r>
            <a:r>
              <a:rPr lang="en-US" sz="2400" dirty="0" smtClean="0"/>
              <a:t> </a:t>
            </a:r>
          </a:p>
          <a:p>
            <a:pPr algn="just"/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seutas</a:t>
            </a:r>
            <a:r>
              <a:rPr lang="en-US" sz="2400" dirty="0" smtClean="0"/>
              <a:t> </a:t>
            </a:r>
            <a:r>
              <a:rPr lang="en-US" sz="2400" dirty="0" err="1" smtClean="0"/>
              <a:t>tali</a:t>
            </a:r>
            <a:r>
              <a:rPr lang="en-US" sz="2400" dirty="0" smtClean="0"/>
              <a:t> (</a:t>
            </a:r>
            <a:r>
              <a:rPr lang="en-US" sz="2400" dirty="0" err="1" smtClean="0"/>
              <a:t>lihat</a:t>
            </a:r>
            <a:r>
              <a:rPr lang="en-US" sz="2400" dirty="0" smtClean="0"/>
              <a:t> </a:t>
            </a:r>
            <a:r>
              <a:rPr lang="en-US" sz="2400" dirty="0" err="1" smtClean="0"/>
              <a:t>gambar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bawah</a:t>
            </a:r>
            <a:r>
              <a:rPr lang="en-US" sz="2400" dirty="0" smtClean="0"/>
              <a:t>). </a:t>
            </a:r>
            <a:r>
              <a:rPr lang="en-US" sz="2400" dirty="0" err="1" smtClean="0"/>
              <a:t>Tentukan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tegangan</a:t>
            </a:r>
            <a:r>
              <a:rPr lang="en-US" sz="2400" dirty="0" smtClean="0"/>
              <a:t> </a:t>
            </a:r>
            <a:r>
              <a:rPr lang="en-US" sz="2400" dirty="0" err="1" smtClean="0"/>
              <a:t>tali</a:t>
            </a:r>
            <a:r>
              <a:rPr lang="en-US" sz="2400" dirty="0" smtClean="0"/>
              <a:t>…. (g = 10 m/s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3581400"/>
            <a:ext cx="4343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1371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1.</a:t>
            </a:r>
            <a:endParaRPr lang="id-ID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7DBD0A-263C-4F88-81FC-C98B129980A1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900" b="1" u="sng">
                <a:solidFill>
                  <a:srgbClr val="008000"/>
                </a:solidFill>
                <a:latin typeface="Helvetica Neue"/>
              </a:rPr>
              <a:t>Soal No. 1</a:t>
            </a:r>
            <a:r>
              <a:rPr lang="en-US" sz="800"/>
              <a:t/>
            </a:r>
            <a:br>
              <a:rPr lang="en-US" sz="800"/>
            </a:br>
            <a:r>
              <a:rPr lang="en-US" sz="900">
                <a:solidFill>
                  <a:srgbClr val="333333"/>
                </a:solidFill>
                <a:latin typeface="Helvetica Neue"/>
              </a:rPr>
              <a:t>Kotak lampu digantung pada sebuah pohon dengan menggunakan tali, batang kayu dan engsel seperti terlihat pada gambar berikut ini:</a:t>
            </a:r>
            <a:r>
              <a:rPr lang="en-US" sz="900">
                <a:solidFill>
                  <a:srgbClr val="333333"/>
                </a:solidFill>
              </a:rPr>
              <a:t> </a:t>
            </a:r>
            <a:r>
              <a:rPr lang="en-US" sz="800"/>
              <a:t/>
            </a:r>
            <a:br>
              <a:rPr lang="en-US" sz="800"/>
            </a:br>
            <a:r>
              <a:rPr lang="en-US"/>
              <a:t/>
            </a:r>
            <a:br>
              <a:rPr lang="en-US"/>
            </a:br>
            <a:r>
              <a:rPr lang="en-US"/>
              <a:t>  </a:t>
            </a:r>
            <a:r>
              <a:rPr lang="en-US" sz="10200"/>
              <a:t> </a:t>
            </a:r>
            <a:endParaRPr lang="en-US"/>
          </a:p>
        </p:txBody>
      </p:sp>
      <p:pic>
        <p:nvPicPr>
          <p:cNvPr id="19460" name="Picture 2" descr="http://fisikastudycenter.files.wordpress.com/2010/11/uhkeseimbangan1rev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295400"/>
            <a:ext cx="41910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dirty="0" smtClean="0"/>
              <a:t>(2) Kotak </a:t>
            </a:r>
            <a:r>
              <a:rPr lang="id-ID" dirty="0"/>
              <a:t>lampu digantung pada sebuah pohon dengan menggunakan tali, batang kayu dan engsel seperti terlihat pada gambar berikut ini: </a:t>
            </a:r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228600" y="3810000"/>
            <a:ext cx="8915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Jika :</a:t>
            </a:r>
            <a:br>
              <a:rPr lang="id-ID"/>
            </a:br>
            <a:r>
              <a:rPr lang="id-ID"/>
              <a:t>AC = 4 m</a:t>
            </a:r>
            <a:br>
              <a:rPr lang="id-ID"/>
            </a:br>
            <a:r>
              <a:rPr lang="id-ID"/>
              <a:t>BC = 1 m</a:t>
            </a:r>
            <a:br>
              <a:rPr lang="id-ID"/>
            </a:br>
            <a:r>
              <a:rPr lang="id-ID"/>
              <a:t>Massa batang AC = 50 kg</a:t>
            </a:r>
            <a:br>
              <a:rPr lang="id-ID"/>
            </a:br>
            <a:r>
              <a:rPr lang="id-ID"/>
              <a:t>Massa kotak lampu = 20 kg</a:t>
            </a:r>
            <a:br>
              <a:rPr lang="id-ID"/>
            </a:br>
            <a:r>
              <a:rPr lang="id-ID"/>
              <a:t>Percepatan gravitasi bumi g = 10 m/s</a:t>
            </a:r>
            <a:r>
              <a:rPr lang="id-ID" baseline="30000"/>
              <a:t>2</a:t>
            </a:r>
            <a:r>
              <a:rPr lang="id-ID"/>
              <a:t/>
            </a:r>
            <a:br>
              <a:rPr lang="id-ID"/>
            </a:br>
            <a:r>
              <a:rPr lang="id-ID"/>
              <a:t>Tentukan besarnya tegangan tali yang menghubungkan batang kayu dengan pohon!</a:t>
            </a:r>
            <a:br>
              <a:rPr lang="id-ID"/>
            </a:b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F5892-CB22-4F74-8680-0B2792B188F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304800" y="304800"/>
            <a:ext cx="838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Penyelesaian:</a:t>
            </a:r>
          </a:p>
          <a:p>
            <a:r>
              <a:rPr lang="id-ID"/>
              <a:t>Penguraian gaya-gaya dengan mengabaikan gaya-gaya di titik A (karena akan dijadikan poros) : </a:t>
            </a:r>
            <a:br>
              <a:rPr lang="id-ID"/>
            </a:br>
            <a:endParaRPr lang="id-ID"/>
          </a:p>
        </p:txBody>
      </p:sp>
      <p:pic>
        <p:nvPicPr>
          <p:cNvPr id="20484" name="Picture 19" descr="http://fisikastudycenter.files.wordpress.com/2010/10/uhkeseimbangan1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600200"/>
            <a:ext cx="3733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900">
                <a:solidFill>
                  <a:srgbClr val="333333"/>
                </a:solidFill>
                <a:latin typeface="Helvetica Neue"/>
              </a:rPr>
              <a:t>Syarat seimbang Σ τ</a:t>
            </a:r>
            <a:r>
              <a:rPr lang="en-US" sz="600" baseline="-30000">
                <a:solidFill>
                  <a:srgbClr val="333333"/>
                </a:solidFill>
                <a:latin typeface="Helvetica Neue"/>
              </a:rPr>
              <a:t>A</a:t>
            </a:r>
            <a:r>
              <a:rPr lang="en-US" sz="900">
                <a:solidFill>
                  <a:srgbClr val="333333"/>
                </a:solidFill>
              </a:rPr>
              <a:t> </a:t>
            </a:r>
            <a:r>
              <a:rPr lang="en-US" sz="900">
                <a:solidFill>
                  <a:srgbClr val="333333"/>
                </a:solidFill>
                <a:latin typeface="Helvetica Neue"/>
              </a:rPr>
              <a:t>= 0</a:t>
            </a:r>
            <a:r>
              <a:rPr lang="en-US" sz="800"/>
              <a:t/>
            </a:r>
            <a:br>
              <a:rPr lang="en-US" sz="800"/>
            </a:br>
            <a:r>
              <a:rPr lang="en-US"/>
              <a:t/>
            </a:r>
            <a:br>
              <a:rPr lang="en-US"/>
            </a:br>
            <a:r>
              <a:rPr lang="en-US"/>
              <a:t>  </a:t>
            </a:r>
            <a:r>
              <a:rPr lang="en-US" sz="7300"/>
              <a:t> </a:t>
            </a:r>
            <a:endParaRPr lang="en-US"/>
          </a:p>
        </p:txBody>
      </p:sp>
      <p:pic>
        <p:nvPicPr>
          <p:cNvPr id="45077" name="Picture 21" descr="http://fisikastudycenter.files.wordpress.com/2010/12/puh-11-keseimbangan-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267200"/>
            <a:ext cx="678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Rectangle 23"/>
          <p:cNvSpPr>
            <a:spLocks noChangeArrowheads="1"/>
          </p:cNvSpPr>
          <p:nvPr/>
        </p:nvSpPr>
        <p:spPr bwMode="auto">
          <a:xfrm>
            <a:off x="304800" y="36576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Syarat seimbang </a:t>
            </a:r>
            <a:r>
              <a:rPr lang="el-GR"/>
              <a:t>Σ τ</a:t>
            </a:r>
            <a:r>
              <a:rPr lang="id-ID" baseline="-25000"/>
              <a:t>A</a:t>
            </a:r>
            <a:r>
              <a:rPr lang="id-ID"/>
              <a:t> =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D7552-3127-45C8-8E84-8A86DA84279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228600" y="304800"/>
            <a:ext cx="868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dirty="0" smtClean="0"/>
              <a:t>(3) </a:t>
            </a:r>
            <a:r>
              <a:rPr lang="it-IT" dirty="0" smtClean="0"/>
              <a:t>Seorang </a:t>
            </a:r>
            <a:r>
              <a:rPr lang="it-IT" dirty="0"/>
              <a:t>anak memanjat tali dan berhenti pada posisi seperti diperlihatkan gambar berikut! </a:t>
            </a:r>
            <a:endParaRPr lang="id-ID" dirty="0"/>
          </a:p>
        </p:txBody>
      </p:sp>
      <p:pic>
        <p:nvPicPr>
          <p:cNvPr id="21508" name="Picture 8" descr="http://fisikastudycenter.files.wordpress.com/2010/10/uhkeseimbangan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447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152400" y="3657600"/>
            <a:ext cx="8610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d-ID"/>
          </a:p>
          <a:p>
            <a:endParaRPr lang="id-ID"/>
          </a:p>
          <a:p>
            <a:endParaRPr lang="id-ID"/>
          </a:p>
          <a:p>
            <a:r>
              <a:rPr lang="id-ID"/>
              <a:t>Tentukan besar tegangan-tegangan tali yang menahan anak tersebut jika massa anak adalah 50 kg!</a:t>
            </a:r>
            <a:br>
              <a:rPr lang="id-ID"/>
            </a:b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0" y="0"/>
            <a:ext cx="444500" cy="9382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/>
              <a:t>  </a:t>
            </a:r>
            <a:r>
              <a:rPr lang="en-US" sz="3700">
                <a:solidFill>
                  <a:srgbClr val="333333"/>
                </a:solidFill>
              </a:rPr>
              <a:t> </a:t>
            </a:r>
            <a:r>
              <a:rPr lang="en-US" sz="800"/>
              <a:t/>
            </a:r>
            <a:br>
              <a:rPr lang="en-US" sz="800"/>
            </a:b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4B3AFA-4747-46B7-8682-5B3C196D645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47106" name="Picture 2" descr="http://fisikastudycenter.files.wordpress.com/2010/10/uhkeseimbangan2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066800"/>
            <a:ext cx="37830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228600" y="228600"/>
            <a:ext cx="8305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Penyelesaian:</a:t>
            </a:r>
          </a:p>
          <a:p>
            <a:r>
              <a:rPr lang="it-IT"/>
              <a:t>Penguraian gaya-gaya dari peristiwa di atas seperti berikut:</a:t>
            </a:r>
            <a:endParaRPr lang="id-ID"/>
          </a:p>
        </p:txBody>
      </p:sp>
      <p:sp>
        <p:nvSpPr>
          <p:cNvPr id="22534" name="Rectangle 4"/>
          <p:cNvSpPr>
            <a:spLocks noChangeArrowheads="1"/>
          </p:cNvSpPr>
          <p:nvPr/>
        </p:nvSpPr>
        <p:spPr bwMode="auto">
          <a:xfrm>
            <a:off x="381000" y="3733800"/>
            <a:ext cx="3740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n-NO"/>
              <a:t>Syarat seimbang Σ F</a:t>
            </a:r>
            <a:r>
              <a:rPr lang="nn-NO" baseline="-25000"/>
              <a:t>x</a:t>
            </a:r>
            <a:r>
              <a:rPr lang="nn-NO"/>
              <a:t> = 0, Σ F</a:t>
            </a:r>
            <a:r>
              <a:rPr lang="nn-NO" baseline="-25000"/>
              <a:t>y</a:t>
            </a:r>
            <a:r>
              <a:rPr lang="nn-NO"/>
              <a:t> = 0</a:t>
            </a:r>
            <a:endParaRPr lang="id-ID"/>
          </a:p>
        </p:txBody>
      </p:sp>
      <p:pic>
        <p:nvPicPr>
          <p:cNvPr id="47108" name="Picture 4" descr="http://fisikastudycenter.files.wordpress.com/2010/12/puh-11-keseimbangan-2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267200"/>
            <a:ext cx="29718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 descr="http://fisikastudycenter.files.wordpress.com/2010/12/puh-11-keseimbangan-2b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4419600"/>
            <a:ext cx="3733800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4648200" y="57150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i="1" u="sng">
                <a:solidFill>
                  <a:srgbClr val="FF0000"/>
                </a:solidFill>
                <a:cs typeface="Arial" pitchFamily="34" charset="0"/>
              </a:rPr>
              <a:t>Persamaan 2</a:t>
            </a:r>
            <a:endParaRPr lang="id-ID">
              <a:cs typeface="Arial" pitchFamily="34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457200" y="5791200"/>
            <a:ext cx="162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i="1" u="sng">
                <a:solidFill>
                  <a:srgbClr val="FF0000"/>
                </a:solidFill>
                <a:cs typeface="Arial" pitchFamily="34" charset="0"/>
              </a:rPr>
              <a:t>Persamaan 1 </a:t>
            </a: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ED9FF5-8CDA-4E8D-A5DB-D23DB46A387C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228600" y="3048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i-FI"/>
              <a:t>Dari persamaan 2 dan 1 didapatkan :</a:t>
            </a:r>
            <a:endParaRPr lang="id-ID"/>
          </a:p>
        </p:txBody>
      </p:sp>
      <p:pic>
        <p:nvPicPr>
          <p:cNvPr id="48130" name="Picture 2" descr="http://fisikastudycenter.com/images/update-keseimbangan-2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0"/>
            <a:ext cx="5105400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599" y="762000"/>
            <a:ext cx="454429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609600" y="3200400"/>
            <a:ext cx="830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, </a:t>
            </a:r>
            <a:r>
              <a:rPr lang="en-US" dirty="0" err="1" smtClean="0"/>
              <a:t>sebut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A (10 kg)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B (20 kg), </a:t>
            </a:r>
            <a:r>
              <a:rPr lang="en-US" dirty="0" err="1" smtClean="0"/>
              <a:t>diletakkan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 (</a:t>
            </a:r>
            <a:r>
              <a:rPr lang="en-US" dirty="0" err="1" smtClean="0"/>
              <a:t>lihat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). </a:t>
            </a:r>
            <a:r>
              <a:rPr lang="en-US" dirty="0" err="1" smtClean="0"/>
              <a:t>Panjang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= 10 meter.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B </a:t>
            </a:r>
            <a:r>
              <a:rPr lang="en-US" dirty="0" err="1" smtClean="0"/>
              <a:t>diletakkan</a:t>
            </a:r>
            <a:r>
              <a:rPr lang="en-US" dirty="0" smtClean="0"/>
              <a:t> 2 meter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tumpuh</a:t>
            </a:r>
            <a:r>
              <a:rPr lang="en-US" dirty="0" smtClean="0"/>
              <a:t>,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</a:t>
            </a: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tumpuh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A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diletakkan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berada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seimbang</a:t>
            </a:r>
            <a:r>
              <a:rPr lang="en-US" dirty="0" smtClean="0"/>
              <a:t> ? (g = 10 m/s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286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TUGAS/ PR , KUMPULKAN PADA PERTEMUAN BERIKUTNYA </a:t>
            </a:r>
            <a:endParaRPr lang="id-ID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91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1</a:t>
            </a:r>
            <a:r>
              <a:rPr lang="id-ID" b="1" dirty="0" smtClean="0"/>
              <a:t>.</a:t>
            </a:r>
            <a:endParaRPr lang="id-ID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990600"/>
            <a:ext cx="554382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762000" y="4267200"/>
            <a:ext cx="769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kotak</a:t>
            </a:r>
            <a:r>
              <a:rPr lang="en-US" dirty="0" smtClean="0"/>
              <a:t> </a:t>
            </a:r>
            <a:r>
              <a:rPr lang="en-US" dirty="0" err="1" smtClean="0"/>
              <a:t>bermassa</a:t>
            </a:r>
            <a:r>
              <a:rPr lang="en-US" dirty="0" smtClean="0"/>
              <a:t> 100 kg </a:t>
            </a:r>
            <a:r>
              <a:rPr lang="en-US" dirty="0" err="1" smtClean="0"/>
              <a:t>diletakkan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balok</a:t>
            </a:r>
            <a:r>
              <a:rPr lang="en-US" dirty="0" smtClean="0"/>
              <a:t> </a:t>
            </a:r>
            <a:r>
              <a:rPr lang="en-US" dirty="0" err="1" smtClean="0"/>
              <a:t>kayu</a:t>
            </a:r>
            <a:r>
              <a:rPr lang="en-US" dirty="0" smtClean="0"/>
              <a:t> yang </a:t>
            </a:r>
            <a:r>
              <a:rPr lang="en-US" dirty="0" err="1" smtClean="0"/>
              <a:t>disanggah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2 </a:t>
            </a:r>
            <a:r>
              <a:rPr lang="en-US" dirty="0" err="1" smtClean="0"/>
              <a:t>penopang</a:t>
            </a:r>
            <a:r>
              <a:rPr lang="en-US" dirty="0" smtClean="0"/>
              <a:t> (</a:t>
            </a:r>
            <a:r>
              <a:rPr lang="en-US" dirty="0" err="1" smtClean="0"/>
              <a:t>lihat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). Massa </a:t>
            </a:r>
            <a:r>
              <a:rPr lang="en-US" dirty="0" err="1" smtClean="0"/>
              <a:t>balok</a:t>
            </a:r>
            <a:r>
              <a:rPr lang="en-US" dirty="0" smtClean="0"/>
              <a:t> = 20 kg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panjang</a:t>
            </a:r>
            <a:r>
              <a:rPr lang="en-US" dirty="0" smtClean="0"/>
              <a:t> </a:t>
            </a:r>
            <a:r>
              <a:rPr lang="en-US" dirty="0" err="1" smtClean="0"/>
              <a:t>balok</a:t>
            </a:r>
            <a:r>
              <a:rPr lang="en-US" dirty="0" smtClean="0"/>
              <a:t> = 20 meter.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kotak</a:t>
            </a:r>
            <a:r>
              <a:rPr lang="en-US" dirty="0" smtClean="0"/>
              <a:t> </a:t>
            </a:r>
            <a:r>
              <a:rPr lang="en-US" dirty="0" err="1" smtClean="0"/>
              <a:t>diletakkan</a:t>
            </a:r>
            <a:r>
              <a:rPr lang="en-US" dirty="0" smtClean="0"/>
              <a:t> 5 meter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penopang</a:t>
            </a:r>
            <a:r>
              <a:rPr lang="en-US" dirty="0" smtClean="0"/>
              <a:t> </a:t>
            </a:r>
            <a:r>
              <a:rPr lang="en-US" dirty="0" err="1" smtClean="0"/>
              <a:t>kiri</a:t>
            </a:r>
            <a:r>
              <a:rPr lang="en-US" dirty="0" smtClean="0"/>
              <a:t>, </a:t>
            </a:r>
            <a:r>
              <a:rPr lang="en-US" dirty="0" err="1" smtClean="0"/>
              <a:t>tentukkan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penopang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91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2.</a:t>
            </a:r>
            <a:endParaRPr lang="id-ID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524000"/>
            <a:ext cx="4419600" cy="36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4572000" y="990600"/>
            <a:ext cx="4419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iklan</a:t>
            </a:r>
            <a:r>
              <a:rPr lang="en-US" dirty="0" smtClean="0"/>
              <a:t> yang </a:t>
            </a:r>
            <a:r>
              <a:rPr lang="en-US" dirty="0" err="1" smtClean="0"/>
              <a:t>massanya</a:t>
            </a:r>
            <a:r>
              <a:rPr lang="en-US" dirty="0" smtClean="0"/>
              <a:t> 50 kg </a:t>
            </a:r>
            <a:r>
              <a:rPr lang="en-US" dirty="0" err="1" smtClean="0"/>
              <a:t>digantung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ujung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batang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yang </a:t>
            </a:r>
            <a:r>
              <a:rPr lang="en-US" dirty="0" err="1" smtClean="0"/>
              <a:t>panjangnya</a:t>
            </a:r>
            <a:r>
              <a:rPr lang="en-US" dirty="0" smtClean="0"/>
              <a:t> 5 meter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massanya</a:t>
            </a:r>
            <a:r>
              <a:rPr lang="en-US" dirty="0" smtClean="0"/>
              <a:t> 10 kg (</a:t>
            </a:r>
            <a:r>
              <a:rPr lang="en-US" dirty="0" err="1" smtClean="0"/>
              <a:t>amati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).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</a:t>
            </a:r>
            <a:r>
              <a:rPr lang="en-US" dirty="0" err="1" smtClean="0"/>
              <a:t>dikaitkan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ujung</a:t>
            </a:r>
            <a:r>
              <a:rPr lang="en-US" dirty="0" smtClean="0"/>
              <a:t> </a:t>
            </a:r>
            <a:r>
              <a:rPr lang="en-US" dirty="0" err="1" smtClean="0"/>
              <a:t>batang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ujung</a:t>
            </a:r>
            <a:r>
              <a:rPr lang="en-US" dirty="0" smtClean="0"/>
              <a:t> </a:t>
            </a:r>
            <a:r>
              <a:rPr lang="en-US" dirty="0" err="1" smtClean="0"/>
              <a:t>penopang</a:t>
            </a:r>
            <a:r>
              <a:rPr lang="en-US" dirty="0" smtClean="0"/>
              <a:t>. </a:t>
            </a:r>
            <a:r>
              <a:rPr lang="en-US" dirty="0" err="1" smtClean="0"/>
              <a:t>Tentukan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dirty="0" err="1" smtClean="0"/>
              <a:t>tegangan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dikerjakan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penopang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batang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…..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91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3.</a:t>
            </a:r>
            <a:endParaRPr lang="id-ID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effectLst/>
              </a:rPr>
              <a:t>Konsep</a:t>
            </a:r>
            <a:r>
              <a:rPr lang="en-US" b="1" dirty="0" smtClean="0">
                <a:solidFill>
                  <a:schemeClr val="tx1"/>
                </a:solidFill>
                <a:effectLst/>
              </a:rPr>
              <a:t> Benda </a:t>
            </a:r>
            <a:r>
              <a:rPr lang="en-US" b="1" dirty="0" err="1" smtClean="0">
                <a:solidFill>
                  <a:schemeClr val="tx1"/>
                </a:solidFill>
                <a:effectLst/>
              </a:rPr>
              <a:t>Tegar</a:t>
            </a:r>
            <a:endParaRPr lang="en-US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257800"/>
          </a:xfrm>
          <a:solidFill>
            <a:srgbClr val="FFFFFF">
              <a:alpha val="50195"/>
            </a:srgbClr>
          </a:solidFill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en-US" smtClean="0">
                <a:solidFill>
                  <a:srgbClr val="7030A0"/>
                </a:solidFill>
              </a:rPr>
              <a:t>Benda Titik</a:t>
            </a:r>
            <a:r>
              <a:rPr lang="en-US" smtClean="0"/>
              <a:t> </a:t>
            </a:r>
            <a:r>
              <a:rPr lang="en-US" smtClean="0">
                <a:solidFill>
                  <a:srgbClr val="FF0000"/>
                </a:solidFill>
              </a:rPr>
              <a:t>Vs</a:t>
            </a:r>
            <a:r>
              <a:rPr lang="en-US" smtClean="0"/>
              <a:t> </a:t>
            </a:r>
            <a:r>
              <a:rPr lang="en-US" smtClean="0">
                <a:solidFill>
                  <a:srgbClr val="002060"/>
                </a:solidFill>
              </a:rPr>
              <a:t>Benda Tegar</a:t>
            </a:r>
          </a:p>
          <a:p>
            <a:pPr algn="ctr">
              <a:buFont typeface="Arial" pitchFamily="34" charset="0"/>
              <a:buNone/>
            </a:pPr>
            <a:endParaRPr lang="en-US" smtClean="0"/>
          </a:p>
          <a:p>
            <a:pPr>
              <a:buFont typeface="Arial" pitchFamily="34" charset="0"/>
              <a:buNone/>
            </a:pPr>
            <a:endParaRPr lang="en-US" smtClean="0"/>
          </a:p>
          <a:p>
            <a:pPr algn="ctr">
              <a:buFont typeface="Arial" pitchFamily="34" charset="0"/>
              <a:buNone/>
            </a:pPr>
            <a:endParaRPr lang="en-US" smtClean="0"/>
          </a:p>
        </p:txBody>
      </p:sp>
      <p:sp>
        <p:nvSpPr>
          <p:cNvPr id="6" name="Rectangle 5"/>
          <p:cNvSpPr/>
          <p:nvPr/>
        </p:nvSpPr>
        <p:spPr>
          <a:xfrm>
            <a:off x="1828800" y="3733800"/>
            <a:ext cx="10668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667001" y="4189412"/>
            <a:ext cx="3657600" cy="3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2895600" y="4189413"/>
            <a:ext cx="83820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990600" y="42672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1943100" y="5065713"/>
            <a:ext cx="83661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1943894" y="3313906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876800" y="2895600"/>
            <a:ext cx="3810000" cy="15240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>
            <a:off x="6019800" y="3048000"/>
            <a:ext cx="533400" cy="685800"/>
          </a:xfrm>
          <a:prstGeom prst="triangle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rot="5400000">
            <a:off x="4572794" y="4495006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6200000" flipV="1">
            <a:off x="8344694" y="3390106"/>
            <a:ext cx="685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 rot="21230271">
            <a:off x="4876800" y="4648200"/>
            <a:ext cx="3810000" cy="15240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>
            <a:off x="6019800" y="4876800"/>
            <a:ext cx="533400" cy="685800"/>
          </a:xfrm>
          <a:prstGeom prst="triangle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16200000" flipV="1">
            <a:off x="8343107" y="4914106"/>
            <a:ext cx="68580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81000" y="404971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3 N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10000" y="4038600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3 N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057400" y="5649913"/>
            <a:ext cx="685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10 N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057400" y="2449513"/>
            <a:ext cx="685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10 N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4572794" y="2590006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419600" y="1828800"/>
            <a:ext cx="84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F=10 N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8302625" y="3810000"/>
            <a:ext cx="84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F=10 N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495800" y="3733800"/>
            <a:ext cx="84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F=10 N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8302625" y="5334000"/>
            <a:ext cx="84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F=10 N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419600" y="6096000"/>
            <a:ext cx="472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 err="1" smtClean="0">
                <a:latin typeface="Calibri" pitchFamily="34" charset="0"/>
              </a:rPr>
              <a:t>Kar</a:t>
            </a:r>
            <a:r>
              <a:rPr lang="id-ID" sz="2000" b="1" dirty="0" smtClean="0">
                <a:latin typeface="Calibri" pitchFamily="34" charset="0"/>
              </a:rPr>
              <a:t>e</a:t>
            </a:r>
            <a:r>
              <a:rPr lang="en-US" sz="2000" b="1" dirty="0" err="1" smtClean="0">
                <a:latin typeface="Calibri" pitchFamily="34" charset="0"/>
              </a:rPr>
              <a:t>na</a:t>
            </a: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</a:rPr>
              <a:t>gaya</a:t>
            </a:r>
            <a:r>
              <a:rPr lang="en-US" sz="2000" b="1" dirty="0">
                <a:latin typeface="Calibri" pitchFamily="34" charset="0"/>
              </a:rPr>
              <a:t> yang </a:t>
            </a:r>
            <a:r>
              <a:rPr lang="en-US" sz="2000" b="1" dirty="0" err="1">
                <a:latin typeface="Calibri" pitchFamily="34" charset="0"/>
              </a:rPr>
              <a:t>bekerja</a:t>
            </a:r>
            <a:r>
              <a:rPr lang="en-US" sz="2000" b="1" dirty="0">
                <a:latin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</a:rPr>
              <a:t>tidak</a:t>
            </a:r>
            <a:r>
              <a:rPr lang="en-US" sz="2000" b="1" dirty="0">
                <a:latin typeface="Calibri" pitchFamily="34" charset="0"/>
              </a:rPr>
              <a:t> pd </a:t>
            </a:r>
            <a:r>
              <a:rPr lang="en-US" sz="2000" b="1" dirty="0" err="1">
                <a:latin typeface="Calibri" pitchFamily="34" charset="0"/>
              </a:rPr>
              <a:t>satu</a:t>
            </a:r>
            <a:r>
              <a:rPr lang="en-US" sz="2000" b="1" dirty="0">
                <a:latin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</a:rPr>
              <a:t>titik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4800" y="1828800"/>
            <a:ext cx="213360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∑F = 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858000" y="1762125"/>
            <a:ext cx="175260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∑</a:t>
            </a:r>
            <a:r>
              <a:rPr lang="el-G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τ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= 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838200" y="4648200"/>
            <a:ext cx="2971800" cy="15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28" grpId="0" animBg="1"/>
      <p:bldP spid="30" grpId="0"/>
      <p:bldP spid="31" grpId="0"/>
      <p:bldP spid="32" grpId="0"/>
      <p:bldP spid="33" grpId="0"/>
      <p:bldP spid="35" grpId="0"/>
      <p:bldP spid="36" grpId="0"/>
      <p:bldP spid="36" grpId="1"/>
      <p:bldP spid="37" grpId="0"/>
      <p:bldP spid="38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1752600"/>
            <a:ext cx="3886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886200" y="19050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digantungkan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tampak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.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= 10 kg, </a:t>
            </a:r>
            <a:r>
              <a:rPr lang="en-US" dirty="0" err="1" smtClean="0"/>
              <a:t>tentukan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dirty="0" err="1" smtClean="0"/>
              <a:t>tegangan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yang </a:t>
            </a:r>
            <a:r>
              <a:rPr lang="en-US" dirty="0" err="1" smtClean="0"/>
              <a:t>menahan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…. (g = 10 m/s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8600" y="91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4.</a:t>
            </a:r>
            <a:endParaRPr lang="id-ID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Syarat</a:t>
            </a:r>
            <a:r>
              <a:rPr lang="en-US" dirty="0" smtClean="0"/>
              <a:t> </a:t>
            </a:r>
            <a:r>
              <a:rPr lang="en-US" dirty="0" err="1" smtClean="0"/>
              <a:t>Kesetimbangan</a:t>
            </a:r>
            <a:r>
              <a:rPr lang="en-US" dirty="0" smtClean="0"/>
              <a:t> </a:t>
            </a:r>
            <a:r>
              <a:rPr lang="en-US" dirty="0" err="1" smtClean="0"/>
              <a:t>Statis</a:t>
            </a:r>
            <a:endParaRPr lang="en-US" dirty="0"/>
          </a:p>
        </p:txBody>
      </p:sp>
      <p:pic>
        <p:nvPicPr>
          <p:cNvPr id="2050" name="Picture 2" descr="syarat-syarat-keseimbangan-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143000"/>
            <a:ext cx="3300761" cy="1828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81000" y="2971801"/>
            <a:ext cx="21980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dirty="0" smtClean="0">
                <a:latin typeface="Arial" charset="0"/>
              </a:rPr>
              <a:t>(1) </a:t>
            </a:r>
            <a:r>
              <a:rPr lang="en-US" i="1" dirty="0" err="1" smtClean="0">
                <a:latin typeface="Arial" charset="0"/>
              </a:rPr>
              <a:t>Syarat</a:t>
            </a:r>
            <a:r>
              <a:rPr lang="en-US" i="1" dirty="0" smtClean="0">
                <a:latin typeface="Arial" charset="0"/>
              </a:rPr>
              <a:t> </a:t>
            </a:r>
            <a:r>
              <a:rPr lang="en-US" i="1" dirty="0" err="1" smtClean="0">
                <a:latin typeface="Arial" charset="0"/>
              </a:rPr>
              <a:t>Pertama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</a:p>
        </p:txBody>
      </p:sp>
      <p:pic>
        <p:nvPicPr>
          <p:cNvPr id="2052" name="Picture 4" descr="syarat-syarat-keseimbangan-b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3429000"/>
            <a:ext cx="1866900" cy="381000"/>
          </a:xfrm>
          <a:prstGeom prst="rect">
            <a:avLst/>
          </a:prstGeom>
          <a:noFill/>
        </p:spPr>
      </p:pic>
      <p:pic>
        <p:nvPicPr>
          <p:cNvPr id="2054" name="Picture 6" descr="syarat-syarat-keseimbangan-c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3886199"/>
            <a:ext cx="3048000" cy="2241579"/>
          </a:xfrm>
          <a:prstGeom prst="rect">
            <a:avLst/>
          </a:prstGeom>
          <a:noFill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4486046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343400" y="381000"/>
            <a:ext cx="3429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600" dirty="0" smtClean="0"/>
          </a:p>
          <a:p>
            <a:r>
              <a:rPr lang="en-US" sz="2000" dirty="0" err="1" smtClean="0"/>
              <a:t>Keterangan</a:t>
            </a:r>
            <a:r>
              <a:rPr lang="en-US" sz="2000" dirty="0" smtClean="0"/>
              <a:t> </a:t>
            </a:r>
            <a:r>
              <a:rPr lang="en-US" sz="2000" dirty="0" err="1" smtClean="0"/>
              <a:t>gambar</a:t>
            </a:r>
            <a:r>
              <a:rPr lang="en-US" sz="2000" dirty="0" smtClean="0"/>
              <a:t> :</a:t>
            </a:r>
          </a:p>
          <a:p>
            <a:r>
              <a:rPr lang="en-US" sz="2000" dirty="0" smtClean="0"/>
              <a:t>F = </a:t>
            </a:r>
            <a:r>
              <a:rPr lang="en-US" sz="2000" dirty="0" err="1" smtClean="0"/>
              <a:t>gaya</a:t>
            </a:r>
            <a:r>
              <a:rPr lang="en-US" sz="2000" dirty="0" smtClean="0"/>
              <a:t> </a:t>
            </a:r>
            <a:r>
              <a:rPr lang="en-US" sz="2000" dirty="0" err="1" smtClean="0"/>
              <a:t>tarik</a:t>
            </a:r>
            <a:endParaRPr lang="en-US" sz="2000" dirty="0" smtClean="0"/>
          </a:p>
          <a:p>
            <a:r>
              <a:rPr lang="en-US" sz="2000" dirty="0" err="1" smtClean="0"/>
              <a:t>Fg</a:t>
            </a:r>
            <a:r>
              <a:rPr lang="en-US" sz="2000" dirty="0" smtClean="0"/>
              <a:t> = </a:t>
            </a:r>
            <a:r>
              <a:rPr lang="en-US" sz="2000" dirty="0" err="1" smtClean="0"/>
              <a:t>gaya</a:t>
            </a:r>
            <a:r>
              <a:rPr lang="en-US" sz="2000" dirty="0" smtClean="0"/>
              <a:t> </a:t>
            </a:r>
            <a:r>
              <a:rPr lang="en-US" sz="2000" dirty="0" err="1" smtClean="0"/>
              <a:t>gesek</a:t>
            </a:r>
            <a:endParaRPr lang="en-US" sz="2000" dirty="0" smtClean="0"/>
          </a:p>
          <a:p>
            <a:r>
              <a:rPr lang="en-US" sz="2000" dirty="0" smtClean="0"/>
              <a:t>N = </a:t>
            </a:r>
            <a:r>
              <a:rPr lang="en-US" sz="2000" dirty="0" err="1" smtClean="0"/>
              <a:t>gaya</a:t>
            </a:r>
            <a:r>
              <a:rPr lang="en-US" sz="2000" dirty="0" smtClean="0"/>
              <a:t> normal</a:t>
            </a:r>
          </a:p>
          <a:p>
            <a:r>
              <a:rPr lang="en-US" sz="2000" dirty="0" smtClean="0"/>
              <a:t>w = </a:t>
            </a:r>
            <a:r>
              <a:rPr lang="en-US" sz="2000" dirty="0" err="1" smtClean="0"/>
              <a:t>gaya</a:t>
            </a:r>
            <a:r>
              <a:rPr lang="en-US" sz="2000" dirty="0" smtClean="0"/>
              <a:t> </a:t>
            </a:r>
            <a:r>
              <a:rPr lang="en-US" sz="2000" dirty="0" err="1" smtClean="0"/>
              <a:t>berat</a:t>
            </a:r>
            <a:endParaRPr lang="en-US" sz="2000" dirty="0" smtClean="0"/>
          </a:p>
          <a:p>
            <a:r>
              <a:rPr lang="en-US" sz="2000" dirty="0" smtClean="0"/>
              <a:t>m = </a:t>
            </a:r>
            <a:r>
              <a:rPr lang="en-US" sz="2000" dirty="0" err="1" smtClean="0"/>
              <a:t>massa</a:t>
            </a:r>
            <a:endParaRPr lang="en-US" sz="2000" dirty="0" smtClean="0"/>
          </a:p>
          <a:p>
            <a:r>
              <a:rPr lang="en-US" sz="2000" dirty="0" smtClean="0"/>
              <a:t>g = </a:t>
            </a:r>
            <a:r>
              <a:rPr lang="en-US" sz="2000" dirty="0" err="1" smtClean="0"/>
              <a:t>percepatan</a:t>
            </a:r>
            <a:r>
              <a:rPr lang="en-US" sz="2000" dirty="0" smtClean="0"/>
              <a:t> </a:t>
            </a:r>
            <a:r>
              <a:rPr lang="en-US" sz="2000" dirty="0" err="1" smtClean="0"/>
              <a:t>gravitasi</a:t>
            </a:r>
            <a:endParaRPr lang="en-US" sz="2000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2971800"/>
            <a:ext cx="454731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4419600"/>
            <a:ext cx="418011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7200" y="838200"/>
            <a:ext cx="21980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i="1" dirty="0" smtClean="0">
                <a:latin typeface="Arial" charset="0"/>
              </a:rPr>
              <a:t>(2) </a:t>
            </a:r>
            <a:r>
              <a:rPr lang="en-US" i="1" dirty="0" err="1" smtClean="0">
                <a:latin typeface="Arial" charset="0"/>
              </a:rPr>
              <a:t>Syarat</a:t>
            </a:r>
            <a:r>
              <a:rPr lang="en-US" i="1" dirty="0" smtClean="0">
                <a:latin typeface="Arial" charset="0"/>
              </a:rPr>
              <a:t> </a:t>
            </a:r>
            <a:r>
              <a:rPr lang="en-US" i="1" dirty="0" err="1" smtClean="0">
                <a:latin typeface="Arial" charset="0"/>
              </a:rPr>
              <a:t>Kedua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752600"/>
            <a:ext cx="263577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3276600"/>
            <a:ext cx="614476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886200"/>
            <a:ext cx="4164600" cy="228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57200"/>
            <a:ext cx="7772400" cy="609600"/>
          </a:xfrm>
        </p:spPr>
        <p:txBody>
          <a:bodyPr/>
          <a:lstStyle/>
          <a:p>
            <a:r>
              <a:rPr lang="en-US" sz="2800" b="1" smtClean="0"/>
              <a:t>Syarat Kesetimbangan untuk Benda Tegar</a:t>
            </a:r>
            <a:endParaRPr lang="en-US" smtClean="0"/>
          </a:p>
        </p:txBody>
      </p:sp>
      <p:sp>
        <p:nvSpPr>
          <p:cNvPr id="3077" name="Freeform 5"/>
          <p:cNvSpPr>
            <a:spLocks/>
          </p:cNvSpPr>
          <p:nvPr/>
        </p:nvSpPr>
        <p:spPr bwMode="auto">
          <a:xfrm>
            <a:off x="444500" y="1320800"/>
            <a:ext cx="2416175" cy="2393950"/>
          </a:xfrm>
          <a:custGeom>
            <a:avLst/>
            <a:gdLst>
              <a:gd name="T0" fmla="*/ 717 w 1522"/>
              <a:gd name="T1" fmla="*/ 1477 h 1508"/>
              <a:gd name="T2" fmla="*/ 477 w 1522"/>
              <a:gd name="T3" fmla="*/ 1227 h 1508"/>
              <a:gd name="T4" fmla="*/ 141 w 1522"/>
              <a:gd name="T5" fmla="*/ 1131 h 1508"/>
              <a:gd name="T6" fmla="*/ 74 w 1522"/>
              <a:gd name="T7" fmla="*/ 642 h 1508"/>
              <a:gd name="T8" fmla="*/ 583 w 1522"/>
              <a:gd name="T9" fmla="*/ 315 h 1508"/>
              <a:gd name="T10" fmla="*/ 1120 w 1522"/>
              <a:gd name="T11" fmla="*/ 27 h 1508"/>
              <a:gd name="T12" fmla="*/ 1370 w 1522"/>
              <a:gd name="T13" fmla="*/ 152 h 1508"/>
              <a:gd name="T14" fmla="*/ 1418 w 1522"/>
              <a:gd name="T15" fmla="*/ 603 h 1508"/>
              <a:gd name="T16" fmla="*/ 1495 w 1522"/>
              <a:gd name="T17" fmla="*/ 949 h 1508"/>
              <a:gd name="T18" fmla="*/ 1255 w 1522"/>
              <a:gd name="T19" fmla="*/ 1410 h 1508"/>
              <a:gd name="T20" fmla="*/ 717 w 1522"/>
              <a:gd name="T21" fmla="*/ 1477 h 15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22"/>
              <a:gd name="T34" fmla="*/ 0 h 1508"/>
              <a:gd name="T35" fmla="*/ 1522 w 1522"/>
              <a:gd name="T36" fmla="*/ 1508 h 15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22" h="1508">
                <a:moveTo>
                  <a:pt x="717" y="1477"/>
                </a:moveTo>
                <a:cubicBezTo>
                  <a:pt x="587" y="1446"/>
                  <a:pt x="573" y="1285"/>
                  <a:pt x="477" y="1227"/>
                </a:cubicBezTo>
                <a:cubicBezTo>
                  <a:pt x="381" y="1169"/>
                  <a:pt x="208" y="1228"/>
                  <a:pt x="141" y="1131"/>
                </a:cubicBezTo>
                <a:cubicBezTo>
                  <a:pt x="74" y="1034"/>
                  <a:pt x="0" y="778"/>
                  <a:pt x="74" y="642"/>
                </a:cubicBezTo>
                <a:cubicBezTo>
                  <a:pt x="148" y="506"/>
                  <a:pt x="276" y="324"/>
                  <a:pt x="583" y="315"/>
                </a:cubicBezTo>
                <a:cubicBezTo>
                  <a:pt x="842" y="286"/>
                  <a:pt x="989" y="54"/>
                  <a:pt x="1120" y="27"/>
                </a:cubicBezTo>
                <a:cubicBezTo>
                  <a:pt x="1251" y="0"/>
                  <a:pt x="1320" y="56"/>
                  <a:pt x="1370" y="152"/>
                </a:cubicBezTo>
                <a:cubicBezTo>
                  <a:pt x="1420" y="248"/>
                  <a:pt x="1397" y="470"/>
                  <a:pt x="1418" y="603"/>
                </a:cubicBezTo>
                <a:cubicBezTo>
                  <a:pt x="1439" y="736"/>
                  <a:pt x="1522" y="815"/>
                  <a:pt x="1495" y="949"/>
                </a:cubicBezTo>
                <a:cubicBezTo>
                  <a:pt x="1468" y="1083"/>
                  <a:pt x="1385" y="1322"/>
                  <a:pt x="1255" y="1410"/>
                </a:cubicBezTo>
                <a:cubicBezTo>
                  <a:pt x="1125" y="1498"/>
                  <a:pt x="847" y="1508"/>
                  <a:pt x="717" y="1477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1698625" y="1014413"/>
            <a:ext cx="765175" cy="1282700"/>
            <a:chOff x="1211" y="843"/>
            <a:chExt cx="482" cy="808"/>
          </a:xfrm>
        </p:grpSpPr>
        <p:sp>
          <p:nvSpPr>
            <p:cNvPr id="8242" name="Oval 43"/>
            <p:cNvSpPr>
              <a:spLocks noChangeArrowheads="1"/>
            </p:cNvSpPr>
            <p:nvPr/>
          </p:nvSpPr>
          <p:spPr bwMode="auto">
            <a:xfrm>
              <a:off x="1646" y="1604"/>
              <a:ext cx="47" cy="4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43" name="Line 44"/>
            <p:cNvSpPr>
              <a:spLocks noChangeShapeType="1"/>
            </p:cNvSpPr>
            <p:nvPr/>
          </p:nvSpPr>
          <p:spPr bwMode="auto">
            <a:xfrm flipH="1" flipV="1">
              <a:off x="1251" y="1035"/>
              <a:ext cx="397" cy="56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44" name="Text Box 45"/>
            <p:cNvSpPr txBox="1">
              <a:spLocks noChangeArrowheads="1"/>
            </p:cNvSpPr>
            <p:nvPr/>
          </p:nvSpPr>
          <p:spPr bwMode="auto">
            <a:xfrm>
              <a:off x="1211" y="843"/>
              <a:ext cx="194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/>
                <a:t>F</a:t>
              </a:r>
              <a:endParaRPr lang="en-US"/>
            </a:p>
          </p:txBody>
        </p:sp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2384425" y="1295400"/>
            <a:ext cx="2000250" cy="677863"/>
            <a:chOff x="1502" y="816"/>
            <a:chExt cx="1260" cy="427"/>
          </a:xfrm>
        </p:grpSpPr>
        <p:sp>
          <p:nvSpPr>
            <p:cNvPr id="8240" name="Text Box 50"/>
            <p:cNvSpPr txBox="1">
              <a:spLocks noChangeArrowheads="1"/>
            </p:cNvSpPr>
            <p:nvPr/>
          </p:nvSpPr>
          <p:spPr bwMode="auto">
            <a:xfrm>
              <a:off x="2016" y="816"/>
              <a:ext cx="74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>
                  <a:solidFill>
                    <a:srgbClr val="CC3300"/>
                  </a:solidFill>
                </a:rPr>
                <a:t>Benda tegar</a:t>
              </a:r>
              <a:endParaRPr lang="en-US"/>
            </a:p>
          </p:txBody>
        </p:sp>
        <p:sp>
          <p:nvSpPr>
            <p:cNvPr id="8241" name="Freeform 51"/>
            <p:cNvSpPr>
              <a:spLocks/>
            </p:cNvSpPr>
            <p:nvPr/>
          </p:nvSpPr>
          <p:spPr bwMode="auto">
            <a:xfrm>
              <a:off x="1502" y="909"/>
              <a:ext cx="512" cy="334"/>
            </a:xfrm>
            <a:custGeom>
              <a:avLst/>
              <a:gdLst>
                <a:gd name="T0" fmla="*/ 32 w 512"/>
                <a:gd name="T1" fmla="*/ 336 h 336"/>
                <a:gd name="T2" fmla="*/ 80 w 512"/>
                <a:gd name="T3" fmla="*/ 96 h 336"/>
                <a:gd name="T4" fmla="*/ 512 w 512"/>
                <a:gd name="T5" fmla="*/ 0 h 336"/>
                <a:gd name="T6" fmla="*/ 0 60000 65536"/>
                <a:gd name="T7" fmla="*/ 0 60000 65536"/>
                <a:gd name="T8" fmla="*/ 0 60000 65536"/>
                <a:gd name="T9" fmla="*/ 0 w 512"/>
                <a:gd name="T10" fmla="*/ 0 h 336"/>
                <a:gd name="T11" fmla="*/ 512 w 512"/>
                <a:gd name="T12" fmla="*/ 336 h 3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2" h="336">
                  <a:moveTo>
                    <a:pt x="32" y="336"/>
                  </a:moveTo>
                  <a:cubicBezTo>
                    <a:pt x="16" y="244"/>
                    <a:pt x="0" y="152"/>
                    <a:pt x="80" y="96"/>
                  </a:cubicBezTo>
                  <a:cubicBezTo>
                    <a:pt x="160" y="40"/>
                    <a:pt x="336" y="20"/>
                    <a:pt x="512" y="0"/>
                  </a:cubicBezTo>
                </a:path>
              </a:pathLst>
            </a:custGeom>
            <a:noFill/>
            <a:ln w="3175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3124200" y="1651000"/>
            <a:ext cx="5175250" cy="3365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>
                <a:solidFill>
                  <a:srgbClr val="CC3300"/>
                </a:solidFill>
              </a:rPr>
              <a:t>Apa yang terjadi jika terdapat gaya yang bekerja padanya ?</a:t>
            </a:r>
            <a:endParaRPr lang="en-US"/>
          </a:p>
        </p:txBody>
      </p:sp>
      <p:sp>
        <p:nvSpPr>
          <p:cNvPr id="3127" name="Text Box 55"/>
          <p:cNvSpPr txBox="1">
            <a:spLocks noChangeArrowheads="1"/>
          </p:cNvSpPr>
          <p:nvPr/>
        </p:nvSpPr>
        <p:spPr bwMode="auto">
          <a:xfrm>
            <a:off x="3197225" y="2373313"/>
            <a:ext cx="4705350" cy="10699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Pengaruh gaya pada benda tegar bergantung pada :</a:t>
            </a:r>
          </a:p>
          <a:p>
            <a:pPr>
              <a:buFont typeface="Wingdings" pitchFamily="2" charset="2"/>
              <a:buChar char="Y"/>
            </a:pPr>
            <a:r>
              <a:rPr lang="en-US" sz="1600">
                <a:solidFill>
                  <a:schemeClr val="accent2"/>
                </a:solidFill>
              </a:rPr>
              <a:t> </a:t>
            </a:r>
            <a:r>
              <a:rPr lang="en-US" sz="1600" i="1">
                <a:solidFill>
                  <a:schemeClr val="accent2"/>
                </a:solidFill>
              </a:rPr>
              <a:t>Bentuk dan ukuran benda</a:t>
            </a:r>
          </a:p>
          <a:p>
            <a:pPr>
              <a:buFont typeface="Wingdings" pitchFamily="2" charset="2"/>
              <a:buChar char="Y"/>
            </a:pPr>
            <a:r>
              <a:rPr lang="en-US" sz="1600" i="1">
                <a:solidFill>
                  <a:schemeClr val="accent2"/>
                </a:solidFill>
              </a:rPr>
              <a:t> Berbagai gaya yang bekerja padanya</a:t>
            </a:r>
          </a:p>
          <a:p>
            <a:pPr>
              <a:buFont typeface="Wingdings" pitchFamily="2" charset="2"/>
              <a:buChar char="Y"/>
            </a:pPr>
            <a:r>
              <a:rPr lang="en-US" sz="1600" i="1">
                <a:solidFill>
                  <a:schemeClr val="accent2"/>
                </a:solidFill>
              </a:rPr>
              <a:t> Titik tangkap masing-masing gaya</a:t>
            </a:r>
            <a:endParaRPr lang="en-US" sz="1600">
              <a:solidFill>
                <a:schemeClr val="accent2"/>
              </a:solidFill>
            </a:endParaRPr>
          </a:p>
        </p:txBody>
      </p:sp>
      <p:grpSp>
        <p:nvGrpSpPr>
          <p:cNvPr id="4" name="Group 60"/>
          <p:cNvGrpSpPr>
            <a:grpSpLocks/>
          </p:cNvGrpSpPr>
          <p:nvPr/>
        </p:nvGrpSpPr>
        <p:grpSpPr bwMode="auto">
          <a:xfrm>
            <a:off x="558800" y="3151188"/>
            <a:ext cx="1552575" cy="601662"/>
            <a:chOff x="368" y="2201"/>
            <a:chExt cx="978" cy="379"/>
          </a:xfrm>
        </p:grpSpPr>
        <p:sp>
          <p:nvSpPr>
            <p:cNvPr id="8237" name="Oval 57"/>
            <p:cNvSpPr>
              <a:spLocks noChangeArrowheads="1"/>
            </p:cNvSpPr>
            <p:nvPr/>
          </p:nvSpPr>
          <p:spPr bwMode="auto">
            <a:xfrm>
              <a:off x="1299" y="2201"/>
              <a:ext cx="47" cy="4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38" name="Line 58"/>
            <p:cNvSpPr>
              <a:spLocks noChangeShapeType="1"/>
            </p:cNvSpPr>
            <p:nvPr/>
          </p:nvSpPr>
          <p:spPr bwMode="auto">
            <a:xfrm flipH="1">
              <a:off x="560" y="2232"/>
              <a:ext cx="733" cy="25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39" name="Text Box 59"/>
            <p:cNvSpPr txBox="1">
              <a:spLocks noChangeArrowheads="1"/>
            </p:cNvSpPr>
            <p:nvPr/>
          </p:nvSpPr>
          <p:spPr bwMode="auto">
            <a:xfrm>
              <a:off x="368" y="2368"/>
              <a:ext cx="237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/>
                <a:t>F’</a:t>
              </a:r>
              <a:endParaRPr lang="en-US"/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>
            <a:off x="4102100" y="1954213"/>
            <a:ext cx="4216400" cy="336550"/>
            <a:chOff x="2584" y="1231"/>
            <a:chExt cx="2656" cy="212"/>
          </a:xfrm>
        </p:grpSpPr>
        <p:graphicFrame>
          <p:nvGraphicFramePr>
            <p:cNvPr id="8198" name="Object 6"/>
            <p:cNvGraphicFramePr>
              <a:graphicFrameLocks noChangeAspect="1"/>
            </p:cNvGraphicFramePr>
            <p:nvPr/>
          </p:nvGraphicFramePr>
          <p:xfrm>
            <a:off x="2584" y="1274"/>
            <a:ext cx="528" cy="127"/>
          </p:xfrm>
          <a:graphic>
            <a:graphicData uri="http://schemas.openxmlformats.org/presentationml/2006/ole">
              <p:oleObj spid="_x0000_s2054" name="Equation" r:id="rId3" imgW="838080" imgH="203040" progId="Equation.3">
                <p:embed/>
              </p:oleObj>
            </a:graphicData>
          </a:graphic>
        </p:graphicFrame>
        <p:sp>
          <p:nvSpPr>
            <p:cNvPr id="8236" name="Text Box 63"/>
            <p:cNvSpPr txBox="1">
              <a:spLocks noChangeArrowheads="1"/>
            </p:cNvSpPr>
            <p:nvPr/>
          </p:nvSpPr>
          <p:spPr bwMode="auto">
            <a:xfrm>
              <a:off x="4814" y="1231"/>
              <a:ext cx="426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(12.1)</a:t>
              </a:r>
              <a:endParaRPr lang="en-US"/>
            </a:p>
          </p:txBody>
        </p:sp>
      </p:grpSp>
      <p:grpSp>
        <p:nvGrpSpPr>
          <p:cNvPr id="6" name="Group 70"/>
          <p:cNvGrpSpPr>
            <a:grpSpLocks/>
          </p:cNvGrpSpPr>
          <p:nvPr/>
        </p:nvGrpSpPr>
        <p:grpSpPr bwMode="auto">
          <a:xfrm>
            <a:off x="596900" y="1168400"/>
            <a:ext cx="727075" cy="1054100"/>
            <a:chOff x="392" y="952"/>
            <a:chExt cx="458" cy="664"/>
          </a:xfrm>
        </p:grpSpPr>
        <p:sp>
          <p:nvSpPr>
            <p:cNvPr id="8233" name="Oval 66"/>
            <p:cNvSpPr>
              <a:spLocks noChangeArrowheads="1"/>
            </p:cNvSpPr>
            <p:nvPr/>
          </p:nvSpPr>
          <p:spPr bwMode="auto">
            <a:xfrm>
              <a:off x="803" y="1569"/>
              <a:ext cx="47" cy="4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34" name="Line 67"/>
            <p:cNvSpPr>
              <a:spLocks noChangeShapeType="1"/>
            </p:cNvSpPr>
            <p:nvPr/>
          </p:nvSpPr>
          <p:spPr bwMode="auto">
            <a:xfrm flipH="1" flipV="1">
              <a:off x="528" y="1133"/>
              <a:ext cx="285" cy="44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35" name="Text Box 68"/>
            <p:cNvSpPr txBox="1">
              <a:spLocks noChangeArrowheads="1"/>
            </p:cNvSpPr>
            <p:nvPr/>
          </p:nvSpPr>
          <p:spPr bwMode="auto">
            <a:xfrm>
              <a:off x="392" y="952"/>
              <a:ext cx="258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/>
                <a:t>F”</a:t>
              </a:r>
              <a:endParaRPr lang="en-US"/>
            </a:p>
          </p:txBody>
        </p:sp>
      </p:grpSp>
      <p:grpSp>
        <p:nvGrpSpPr>
          <p:cNvPr id="7" name="Group 72"/>
          <p:cNvGrpSpPr>
            <a:grpSpLocks/>
          </p:cNvGrpSpPr>
          <p:nvPr/>
        </p:nvGrpSpPr>
        <p:grpSpPr bwMode="auto">
          <a:xfrm>
            <a:off x="1114425" y="2100263"/>
            <a:ext cx="1247775" cy="609600"/>
            <a:chOff x="718" y="1539"/>
            <a:chExt cx="786" cy="384"/>
          </a:xfrm>
        </p:grpSpPr>
        <p:sp>
          <p:nvSpPr>
            <p:cNvPr id="8229" name="Oval 6"/>
            <p:cNvSpPr>
              <a:spLocks noChangeArrowheads="1"/>
            </p:cNvSpPr>
            <p:nvPr/>
          </p:nvSpPr>
          <p:spPr bwMode="auto">
            <a:xfrm>
              <a:off x="989" y="1817"/>
              <a:ext cx="47" cy="47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30" name="Line 46"/>
            <p:cNvSpPr>
              <a:spLocks noChangeShapeType="1"/>
            </p:cNvSpPr>
            <p:nvPr/>
          </p:nvSpPr>
          <p:spPr bwMode="auto">
            <a:xfrm flipV="1">
              <a:off x="1037" y="1656"/>
              <a:ext cx="467" cy="186"/>
            </a:xfrm>
            <a:prstGeom prst="line">
              <a:avLst/>
            </a:prstGeom>
            <a:noFill/>
            <a:ln w="317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31" name="Text Box 47"/>
            <p:cNvSpPr txBox="1">
              <a:spLocks noChangeArrowheads="1"/>
            </p:cNvSpPr>
            <p:nvPr/>
          </p:nvSpPr>
          <p:spPr bwMode="auto">
            <a:xfrm>
              <a:off x="1184" y="1539"/>
              <a:ext cx="214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i="1"/>
                <a:t>r</a:t>
              </a:r>
              <a:endParaRPr lang="en-US" baseline="-25000"/>
            </a:p>
          </p:txBody>
        </p:sp>
        <p:sp>
          <p:nvSpPr>
            <p:cNvPr id="8232" name="Text Box 71"/>
            <p:cNvSpPr txBox="1">
              <a:spLocks noChangeArrowheads="1"/>
            </p:cNvSpPr>
            <p:nvPr/>
          </p:nvSpPr>
          <p:spPr bwMode="auto">
            <a:xfrm>
              <a:off x="718" y="1711"/>
              <a:ext cx="315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CM</a:t>
              </a:r>
              <a:endParaRPr lang="en-US"/>
            </a:p>
          </p:txBody>
        </p:sp>
      </p:grpSp>
      <p:sp>
        <p:nvSpPr>
          <p:cNvPr id="3145" name="Text Box 73"/>
          <p:cNvSpPr txBox="1">
            <a:spLocks noChangeArrowheads="1"/>
          </p:cNvSpPr>
          <p:nvPr/>
        </p:nvSpPr>
        <p:spPr bwMode="auto">
          <a:xfrm>
            <a:off x="3200400" y="3581400"/>
            <a:ext cx="4497388" cy="3365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i="1">
                <a:solidFill>
                  <a:srgbClr val="CC3300"/>
                </a:solidFill>
              </a:rPr>
              <a:t>Bilamana benda dikatakan dalam kesetimbangan ?</a:t>
            </a:r>
            <a:endParaRPr lang="en-US"/>
          </a:p>
        </p:txBody>
      </p:sp>
      <p:sp>
        <p:nvSpPr>
          <p:cNvPr id="8210" name="Text Box 74"/>
          <p:cNvSpPr txBox="1">
            <a:spLocks noChangeArrowheads="1"/>
          </p:cNvSpPr>
          <p:nvPr/>
        </p:nvSpPr>
        <p:spPr bwMode="auto">
          <a:xfrm>
            <a:off x="3657600" y="3962400"/>
            <a:ext cx="2527300" cy="3365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1. </a:t>
            </a:r>
            <a:r>
              <a:rPr lang="en-US" sz="1600" dirty="0" err="1">
                <a:solidFill>
                  <a:schemeClr val="accent2"/>
                </a:solidFill>
              </a:rPr>
              <a:t>Jika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resultan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gaya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luar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nol</a:t>
            </a: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8" name="Group 82"/>
          <p:cNvGrpSpPr>
            <a:grpSpLocks/>
          </p:cNvGrpSpPr>
          <p:nvPr/>
        </p:nvGrpSpPr>
        <p:grpSpPr bwMode="auto">
          <a:xfrm>
            <a:off x="6629400" y="3962400"/>
            <a:ext cx="2032000" cy="336550"/>
            <a:chOff x="3960" y="2511"/>
            <a:chExt cx="1280" cy="212"/>
          </a:xfrm>
        </p:grpSpPr>
        <p:graphicFrame>
          <p:nvGraphicFramePr>
            <p:cNvPr id="8197" name="Object 5"/>
            <p:cNvGraphicFramePr>
              <a:graphicFrameLocks noChangeAspect="1"/>
            </p:cNvGraphicFramePr>
            <p:nvPr/>
          </p:nvGraphicFramePr>
          <p:xfrm>
            <a:off x="3960" y="2520"/>
            <a:ext cx="448" cy="176"/>
          </p:xfrm>
          <a:graphic>
            <a:graphicData uri="http://schemas.openxmlformats.org/presentationml/2006/ole">
              <p:oleObj spid="_x0000_s2053" name="Equation" r:id="rId4" imgW="711000" imgH="279360" progId="Equation.3">
                <p:embed/>
              </p:oleObj>
            </a:graphicData>
          </a:graphic>
        </p:graphicFrame>
        <p:sp>
          <p:nvSpPr>
            <p:cNvPr id="8228" name="Text Box 76"/>
            <p:cNvSpPr txBox="1">
              <a:spLocks noChangeArrowheads="1"/>
            </p:cNvSpPr>
            <p:nvPr/>
          </p:nvSpPr>
          <p:spPr bwMode="auto">
            <a:xfrm>
              <a:off x="4814" y="2511"/>
              <a:ext cx="426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(12.2)</a:t>
              </a:r>
            </a:p>
          </p:txBody>
        </p:sp>
      </p:grpSp>
      <p:sp>
        <p:nvSpPr>
          <p:cNvPr id="8212" name="Text Box 78"/>
          <p:cNvSpPr txBox="1">
            <a:spLocks noChangeArrowheads="1"/>
          </p:cNvSpPr>
          <p:nvPr/>
        </p:nvSpPr>
        <p:spPr bwMode="auto">
          <a:xfrm>
            <a:off x="3032125" y="4418013"/>
            <a:ext cx="3189288" cy="3365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2. </a:t>
            </a:r>
            <a:r>
              <a:rPr lang="en-US" sz="1600" dirty="0" err="1">
                <a:solidFill>
                  <a:schemeClr val="accent2"/>
                </a:solidFill>
              </a:rPr>
              <a:t>Jika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resultan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momen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gaya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luar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dirty="0" err="1">
                <a:solidFill>
                  <a:schemeClr val="accent2"/>
                </a:solidFill>
              </a:rPr>
              <a:t>nol</a:t>
            </a: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9" name="Group 81"/>
          <p:cNvGrpSpPr>
            <a:grpSpLocks/>
          </p:cNvGrpSpPr>
          <p:nvPr/>
        </p:nvGrpSpPr>
        <p:grpSpPr bwMode="auto">
          <a:xfrm>
            <a:off x="6858000" y="4419600"/>
            <a:ext cx="2000250" cy="336550"/>
            <a:chOff x="3980" y="2775"/>
            <a:chExt cx="1260" cy="212"/>
          </a:xfrm>
        </p:grpSpPr>
        <p:graphicFrame>
          <p:nvGraphicFramePr>
            <p:cNvPr id="8196" name="Object 4"/>
            <p:cNvGraphicFramePr>
              <a:graphicFrameLocks noChangeAspect="1"/>
            </p:cNvGraphicFramePr>
            <p:nvPr/>
          </p:nvGraphicFramePr>
          <p:xfrm>
            <a:off x="3980" y="2800"/>
            <a:ext cx="440" cy="176"/>
          </p:xfrm>
          <a:graphic>
            <a:graphicData uri="http://schemas.openxmlformats.org/presentationml/2006/ole">
              <p:oleObj spid="_x0000_s2052" name="Equation" r:id="rId5" imgW="698400" imgH="279360" progId="Equation.3">
                <p:embed/>
              </p:oleObj>
            </a:graphicData>
          </a:graphic>
        </p:graphicFrame>
        <p:sp>
          <p:nvSpPr>
            <p:cNvPr id="8227" name="Text Box 80"/>
            <p:cNvSpPr txBox="1">
              <a:spLocks noChangeArrowheads="1"/>
            </p:cNvSpPr>
            <p:nvPr/>
          </p:nvSpPr>
          <p:spPr bwMode="auto">
            <a:xfrm>
              <a:off x="4814" y="2775"/>
              <a:ext cx="426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(12.3)</a:t>
              </a:r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441325" y="3973513"/>
            <a:ext cx="3190875" cy="336550"/>
            <a:chOff x="278" y="2503"/>
            <a:chExt cx="2010" cy="212"/>
          </a:xfrm>
        </p:grpSpPr>
        <p:sp>
          <p:nvSpPr>
            <p:cNvPr id="8225" name="Text Box 83"/>
            <p:cNvSpPr txBox="1">
              <a:spLocks noChangeArrowheads="1"/>
            </p:cNvSpPr>
            <p:nvPr/>
          </p:nvSpPr>
          <p:spPr bwMode="auto">
            <a:xfrm>
              <a:off x="278" y="2503"/>
              <a:ext cx="1395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>
                  <a:solidFill>
                    <a:srgbClr val="CC3300"/>
                  </a:solidFill>
                </a:rPr>
                <a:t>Kesetimbangan translasi</a:t>
              </a:r>
            </a:p>
          </p:txBody>
        </p:sp>
        <p:sp>
          <p:nvSpPr>
            <p:cNvPr id="8226" name="Line 85"/>
            <p:cNvSpPr>
              <a:spLocks noChangeShapeType="1"/>
            </p:cNvSpPr>
            <p:nvPr/>
          </p:nvSpPr>
          <p:spPr bwMode="auto">
            <a:xfrm flipH="1">
              <a:off x="2016" y="2592"/>
              <a:ext cx="272" cy="0"/>
            </a:xfrm>
            <a:prstGeom prst="line">
              <a:avLst/>
            </a:prstGeom>
            <a:noFill/>
            <a:ln w="3175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1" name="Group 87"/>
          <p:cNvGrpSpPr>
            <a:grpSpLocks/>
          </p:cNvGrpSpPr>
          <p:nvPr/>
        </p:nvGrpSpPr>
        <p:grpSpPr bwMode="auto">
          <a:xfrm>
            <a:off x="415925" y="4367213"/>
            <a:ext cx="2657475" cy="336550"/>
            <a:chOff x="262" y="2751"/>
            <a:chExt cx="1674" cy="212"/>
          </a:xfrm>
        </p:grpSpPr>
        <p:sp>
          <p:nvSpPr>
            <p:cNvPr id="8223" name="Text Box 84"/>
            <p:cNvSpPr txBox="1">
              <a:spLocks noChangeArrowheads="1"/>
            </p:cNvSpPr>
            <p:nvPr/>
          </p:nvSpPr>
          <p:spPr bwMode="auto">
            <a:xfrm>
              <a:off x="262" y="2751"/>
              <a:ext cx="1245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>
                  <a:solidFill>
                    <a:srgbClr val="CC3300"/>
                  </a:solidFill>
                </a:rPr>
                <a:t>Kesetimbangan rotasi</a:t>
              </a:r>
            </a:p>
          </p:txBody>
        </p:sp>
        <p:sp>
          <p:nvSpPr>
            <p:cNvPr id="8224" name="Line 86"/>
            <p:cNvSpPr>
              <a:spLocks noChangeShapeType="1"/>
            </p:cNvSpPr>
            <p:nvPr/>
          </p:nvSpPr>
          <p:spPr bwMode="auto">
            <a:xfrm flipH="1">
              <a:off x="1696" y="2888"/>
              <a:ext cx="240" cy="0"/>
            </a:xfrm>
            <a:prstGeom prst="line">
              <a:avLst/>
            </a:prstGeom>
            <a:noFill/>
            <a:ln w="3175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2" name="Group 92"/>
          <p:cNvGrpSpPr>
            <a:grpSpLocks/>
          </p:cNvGrpSpPr>
          <p:nvPr/>
        </p:nvGrpSpPr>
        <p:grpSpPr bwMode="auto">
          <a:xfrm>
            <a:off x="214313" y="4089400"/>
            <a:ext cx="2768600" cy="1122363"/>
            <a:chOff x="135" y="2576"/>
            <a:chExt cx="1744" cy="707"/>
          </a:xfrm>
        </p:grpSpPr>
        <p:sp>
          <p:nvSpPr>
            <p:cNvPr id="8220" name="AutoShape 89"/>
            <p:cNvSpPr>
              <a:spLocks/>
            </p:cNvSpPr>
            <p:nvPr/>
          </p:nvSpPr>
          <p:spPr bwMode="auto">
            <a:xfrm>
              <a:off x="248" y="2576"/>
              <a:ext cx="47" cy="344"/>
            </a:xfrm>
            <a:prstGeom prst="leftBrace">
              <a:avLst>
                <a:gd name="adj1" fmla="val 60993"/>
                <a:gd name="adj2" fmla="val 50000"/>
              </a:avLst>
            </a:prstGeom>
            <a:noFill/>
            <a:ln w="31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21" name="Text Box 90"/>
            <p:cNvSpPr txBox="1">
              <a:spLocks noChangeArrowheads="1"/>
            </p:cNvSpPr>
            <p:nvPr/>
          </p:nvSpPr>
          <p:spPr bwMode="auto">
            <a:xfrm>
              <a:off x="662" y="3071"/>
              <a:ext cx="1217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>
                  <a:solidFill>
                    <a:srgbClr val="CC3300"/>
                  </a:solidFill>
                </a:rPr>
                <a:t>Kesetimbangan statis</a:t>
              </a:r>
              <a:endParaRPr lang="en-US"/>
            </a:p>
          </p:txBody>
        </p:sp>
        <p:sp>
          <p:nvSpPr>
            <p:cNvPr id="8222" name="Freeform 91"/>
            <p:cNvSpPr>
              <a:spLocks/>
            </p:cNvSpPr>
            <p:nvPr/>
          </p:nvSpPr>
          <p:spPr bwMode="auto">
            <a:xfrm>
              <a:off x="135" y="2713"/>
              <a:ext cx="521" cy="466"/>
            </a:xfrm>
            <a:custGeom>
              <a:avLst/>
              <a:gdLst>
                <a:gd name="T0" fmla="*/ 105 w 521"/>
                <a:gd name="T1" fmla="*/ 23 h 466"/>
                <a:gd name="T2" fmla="*/ 1 w 521"/>
                <a:gd name="T3" fmla="*/ 63 h 466"/>
                <a:gd name="T4" fmla="*/ 97 w 521"/>
                <a:gd name="T5" fmla="*/ 399 h 466"/>
                <a:gd name="T6" fmla="*/ 521 w 521"/>
                <a:gd name="T7" fmla="*/ 463 h 4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1"/>
                <a:gd name="T13" fmla="*/ 0 h 466"/>
                <a:gd name="T14" fmla="*/ 521 w 521"/>
                <a:gd name="T15" fmla="*/ 466 h 4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1" h="466">
                  <a:moveTo>
                    <a:pt x="105" y="23"/>
                  </a:moveTo>
                  <a:cubicBezTo>
                    <a:pt x="53" y="11"/>
                    <a:pt x="2" y="0"/>
                    <a:pt x="1" y="63"/>
                  </a:cubicBezTo>
                  <a:cubicBezTo>
                    <a:pt x="0" y="126"/>
                    <a:pt x="10" y="332"/>
                    <a:pt x="97" y="399"/>
                  </a:cubicBezTo>
                  <a:cubicBezTo>
                    <a:pt x="184" y="466"/>
                    <a:pt x="352" y="464"/>
                    <a:pt x="521" y="463"/>
                  </a:cubicBezTo>
                </a:path>
              </a:pathLst>
            </a:custGeom>
            <a:noFill/>
            <a:ln w="3175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3" name="Group 97"/>
          <p:cNvGrpSpPr>
            <a:grpSpLocks/>
          </p:cNvGrpSpPr>
          <p:nvPr/>
        </p:nvGrpSpPr>
        <p:grpSpPr bwMode="auto">
          <a:xfrm>
            <a:off x="3429000" y="4800600"/>
            <a:ext cx="2646363" cy="349250"/>
            <a:chOff x="1920" y="3071"/>
            <a:chExt cx="1667" cy="220"/>
          </a:xfrm>
        </p:grpSpPr>
        <p:sp>
          <p:nvSpPr>
            <p:cNvPr id="8218" name="Line 93"/>
            <p:cNvSpPr>
              <a:spLocks noChangeShapeType="1"/>
            </p:cNvSpPr>
            <p:nvPr/>
          </p:nvSpPr>
          <p:spPr bwMode="auto">
            <a:xfrm>
              <a:off x="1920" y="3200"/>
              <a:ext cx="416" cy="0"/>
            </a:xfrm>
            <a:prstGeom prst="line">
              <a:avLst/>
            </a:prstGeom>
            <a:noFill/>
            <a:ln w="3175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graphicFrame>
          <p:nvGraphicFramePr>
            <p:cNvPr id="8194" name="Object 2"/>
            <p:cNvGraphicFramePr>
              <a:graphicFrameLocks noChangeAspect="1"/>
            </p:cNvGraphicFramePr>
            <p:nvPr/>
          </p:nvGraphicFramePr>
          <p:xfrm>
            <a:off x="2394" y="3108"/>
            <a:ext cx="432" cy="183"/>
          </p:xfrm>
          <a:graphic>
            <a:graphicData uri="http://schemas.openxmlformats.org/presentationml/2006/ole">
              <p:oleObj spid="_x0000_s2050" name="Equation" r:id="rId6" imgW="685800" imgH="291960" progId="Equation.3">
                <p:embed/>
              </p:oleObj>
            </a:graphicData>
          </a:graphic>
        </p:graphicFrame>
        <p:sp>
          <p:nvSpPr>
            <p:cNvPr id="8219" name="Text Box 95"/>
            <p:cNvSpPr txBox="1">
              <a:spLocks noChangeArrowheads="1"/>
            </p:cNvSpPr>
            <p:nvPr/>
          </p:nvSpPr>
          <p:spPr bwMode="auto">
            <a:xfrm>
              <a:off x="2884" y="3071"/>
              <a:ext cx="301" cy="212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dan</a:t>
              </a:r>
              <a:endParaRPr lang="en-US"/>
            </a:p>
          </p:txBody>
        </p:sp>
        <p:graphicFrame>
          <p:nvGraphicFramePr>
            <p:cNvPr id="8195" name="Object 3"/>
            <p:cNvGraphicFramePr>
              <a:graphicFrameLocks noChangeAspect="1"/>
            </p:cNvGraphicFramePr>
            <p:nvPr/>
          </p:nvGraphicFramePr>
          <p:xfrm>
            <a:off x="3244" y="3112"/>
            <a:ext cx="343" cy="144"/>
          </p:xfrm>
          <a:graphic>
            <a:graphicData uri="http://schemas.openxmlformats.org/presentationml/2006/ole">
              <p:oleObj spid="_x0000_s2051" name="Equation" r:id="rId7" imgW="545760" imgH="228600" progId="Equation.3">
                <p:embed/>
              </p:oleObj>
            </a:graphicData>
          </a:graphic>
        </p:graphicFrame>
      </p:grpSp>
      <p:sp>
        <p:nvSpPr>
          <p:cNvPr id="53" name="Slide Number Placeholder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125" grpId="0" autoUpdateAnimBg="0"/>
      <p:bldP spid="3127" grpId="0" build="p" autoUpdateAnimBg="0"/>
      <p:bldP spid="31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object 82"/>
          <p:cNvSpPr txBox="1">
            <a:spLocks noGrp="1"/>
          </p:cNvSpPr>
          <p:nvPr>
            <p:ph type="title"/>
          </p:nvPr>
        </p:nvSpPr>
        <p:spPr>
          <a:xfrm>
            <a:off x="1600200" y="381000"/>
            <a:ext cx="5061529" cy="611673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z="3900" spc="-4" dirty="0">
                <a:solidFill>
                  <a:srgbClr val="00FF00"/>
                </a:solidFill>
                <a:latin typeface="Tahoma"/>
                <a:cs typeface="Tahoma"/>
              </a:rPr>
              <a:t>Sumbu</a:t>
            </a:r>
            <a:r>
              <a:rPr sz="3900" spc="-54" dirty="0">
                <a:solidFill>
                  <a:srgbClr val="00FF00"/>
                </a:solidFill>
                <a:latin typeface="Tahoma"/>
                <a:cs typeface="Tahoma"/>
              </a:rPr>
              <a:t> </a:t>
            </a:r>
            <a:r>
              <a:rPr sz="3900" spc="-4" dirty="0">
                <a:solidFill>
                  <a:srgbClr val="00FF00"/>
                </a:solidFill>
                <a:latin typeface="Tahoma"/>
                <a:cs typeface="Tahoma"/>
              </a:rPr>
              <a:t>Rotasi</a:t>
            </a:r>
            <a:endParaRPr sz="3900">
              <a:latin typeface="Tahoma"/>
              <a:cs typeface="Tahoma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3962401" y="2865566"/>
            <a:ext cx="2157268" cy="0"/>
          </a:xfrm>
          <a:custGeom>
            <a:avLst/>
            <a:gdLst/>
            <a:ahLst/>
            <a:cxnLst/>
            <a:rect l="l" t="t" r="r" b="b"/>
            <a:pathLst>
              <a:path w="2372995">
                <a:moveTo>
                  <a:pt x="0" y="0"/>
                </a:moveTo>
                <a:lnTo>
                  <a:pt x="2372868" y="0"/>
                </a:lnTo>
              </a:path>
            </a:pathLst>
          </a:custGeom>
          <a:ln w="213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949931" y="2853463"/>
            <a:ext cx="2157268" cy="0"/>
          </a:xfrm>
          <a:custGeom>
            <a:avLst/>
            <a:gdLst/>
            <a:ahLst/>
            <a:cxnLst/>
            <a:rect l="l" t="t" r="r" b="b"/>
            <a:pathLst>
              <a:path w="2372995">
                <a:moveTo>
                  <a:pt x="0" y="0"/>
                </a:moveTo>
                <a:lnTo>
                  <a:pt x="2372868" y="0"/>
                </a:lnTo>
              </a:path>
            </a:pathLst>
          </a:custGeom>
          <a:ln w="21330">
            <a:solidFill>
              <a:srgbClr val="D2EF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381000" y="1371600"/>
            <a:ext cx="8229600" cy="4143488"/>
          </a:xfrm>
          <a:prstGeom prst="rect">
            <a:avLst/>
          </a:prstGeom>
        </p:spPr>
        <p:txBody>
          <a:bodyPr vert="horz" wrap="square" lIns="0" tIns="49576" rIns="0" bIns="0" rtlCol="0">
            <a:spAutoFit/>
          </a:bodyPr>
          <a:lstStyle/>
          <a:p>
            <a:pPr marL="319115" marR="263270" indent="-307718" algn="just">
              <a:spcBef>
                <a:spcPts val="389"/>
              </a:spcBef>
            </a:pPr>
            <a:r>
              <a:rPr sz="3200" spc="-4" dirty="0">
                <a:latin typeface="Arial"/>
                <a:cs typeface="Arial"/>
              </a:rPr>
              <a:t>► </a:t>
            </a:r>
            <a:r>
              <a:rPr sz="3200" spc="-4" dirty="0">
                <a:latin typeface="Tahoma"/>
                <a:cs typeface="Tahoma"/>
              </a:rPr>
              <a:t>Sejauh </a:t>
            </a:r>
            <a:r>
              <a:rPr sz="3200" dirty="0">
                <a:latin typeface="Tahoma"/>
                <a:cs typeface="Tahoma"/>
              </a:rPr>
              <a:t>ini kita </a:t>
            </a:r>
            <a:r>
              <a:rPr sz="3200" spc="-4" dirty="0">
                <a:latin typeface="Tahoma"/>
                <a:cs typeface="Tahoma"/>
              </a:rPr>
              <a:t>telah memilih sumbu rotasi </a:t>
            </a:r>
            <a:r>
              <a:rPr sz="3200" spc="-4">
                <a:latin typeface="Tahoma"/>
                <a:cs typeface="Tahoma"/>
              </a:rPr>
              <a:t>dengan  </a:t>
            </a:r>
            <a:r>
              <a:rPr sz="3200" smtClean="0">
                <a:latin typeface="Tahoma"/>
                <a:cs typeface="Tahoma"/>
              </a:rPr>
              <a:t>pasti</a:t>
            </a:r>
          </a:p>
          <a:p>
            <a:pPr marL="319115" marR="263270" indent="-307718" algn="just">
              <a:spcBef>
                <a:spcPts val="389"/>
              </a:spcBef>
            </a:pPr>
            <a:endParaRPr sz="3200">
              <a:latin typeface="Tahoma"/>
              <a:cs typeface="Tahoma"/>
            </a:endParaRPr>
          </a:p>
          <a:p>
            <a:pPr marL="319115" marR="4559" indent="-307718" algn="just">
              <a:spcBef>
                <a:spcPts val="642"/>
              </a:spcBef>
            </a:pPr>
            <a:r>
              <a:rPr sz="3200" spc="-4" dirty="0">
                <a:latin typeface="Arial"/>
                <a:cs typeface="Arial"/>
              </a:rPr>
              <a:t>► </a:t>
            </a:r>
            <a:r>
              <a:rPr sz="3200" spc="-4" dirty="0">
                <a:latin typeface="Tahoma"/>
                <a:cs typeface="Tahoma"/>
              </a:rPr>
              <a:t>Jika </a:t>
            </a:r>
            <a:r>
              <a:rPr sz="3200" dirty="0">
                <a:latin typeface="Tahoma"/>
                <a:cs typeface="Tahoma"/>
              </a:rPr>
              <a:t>benda dalam </a:t>
            </a:r>
            <a:r>
              <a:rPr sz="3200" spc="-4" dirty="0">
                <a:latin typeface="Tahoma"/>
                <a:cs typeface="Tahoma"/>
              </a:rPr>
              <a:t>kesetimbangan, </a:t>
            </a:r>
            <a:r>
              <a:rPr sz="3200" dirty="0">
                <a:latin typeface="Tahoma"/>
                <a:cs typeface="Tahoma"/>
              </a:rPr>
              <a:t>tidak  </a:t>
            </a:r>
            <a:r>
              <a:rPr sz="3200" spc="-4" dirty="0">
                <a:latin typeface="Tahoma"/>
                <a:cs typeface="Tahoma"/>
              </a:rPr>
              <a:t>menjadi masalah anda memilih sumbu rotasi  dimanapun untuk menghitung torsi</a:t>
            </a:r>
            <a:r>
              <a:rPr sz="3200" spc="9" dirty="0">
                <a:latin typeface="Tahoma"/>
                <a:cs typeface="Tahoma"/>
              </a:rPr>
              <a:t> </a:t>
            </a:r>
            <a:r>
              <a:rPr sz="3200" spc="-4" dirty="0">
                <a:latin typeface="Tahoma"/>
                <a:cs typeface="Tahoma"/>
              </a:rPr>
              <a:t>neto</a:t>
            </a:r>
            <a:endParaRPr sz="3200">
              <a:latin typeface="Tahoma"/>
              <a:cs typeface="Tahoma"/>
            </a:endParaRPr>
          </a:p>
          <a:p>
            <a:pPr marL="678690" indent="-257002" algn="just">
              <a:spcBef>
                <a:spcPts val="197"/>
              </a:spcBef>
              <a:buClr>
                <a:srgbClr val="000000"/>
              </a:buClr>
              <a:buChar char="▪"/>
              <a:tabLst>
                <a:tab pos="678690" algn="l"/>
                <a:tab pos="679260" algn="l"/>
              </a:tabLst>
            </a:pPr>
            <a:r>
              <a:rPr sz="3200" spc="-4" dirty="0">
                <a:latin typeface="Tahoma"/>
                <a:cs typeface="Tahoma"/>
              </a:rPr>
              <a:t>Sumbu </a:t>
            </a:r>
            <a:r>
              <a:rPr sz="3200" spc="-9" dirty="0">
                <a:latin typeface="Tahoma"/>
                <a:cs typeface="Tahoma"/>
              </a:rPr>
              <a:t>rotasi </a:t>
            </a:r>
            <a:r>
              <a:rPr sz="3200" spc="-4" dirty="0">
                <a:latin typeface="Tahoma"/>
                <a:cs typeface="Tahoma"/>
              </a:rPr>
              <a:t>dipilih</a:t>
            </a:r>
            <a:r>
              <a:rPr sz="3200" spc="22" dirty="0">
                <a:latin typeface="Tahoma"/>
                <a:cs typeface="Tahoma"/>
              </a:rPr>
              <a:t> </a:t>
            </a:r>
            <a:r>
              <a:rPr sz="3200" spc="-4" dirty="0">
                <a:latin typeface="Tahoma"/>
                <a:cs typeface="Tahoma"/>
              </a:rPr>
              <a:t>bebas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object 82"/>
          <p:cNvSpPr txBox="1">
            <a:spLocks noGrp="1"/>
          </p:cNvSpPr>
          <p:nvPr>
            <p:ph type="title"/>
          </p:nvPr>
        </p:nvSpPr>
        <p:spPr>
          <a:xfrm>
            <a:off x="1981200" y="838200"/>
            <a:ext cx="4493492" cy="611673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11397">
              <a:spcBef>
                <a:spcPts val="90"/>
              </a:spcBef>
            </a:pPr>
            <a:r>
              <a:rPr sz="3900" b="0" spc="-4" dirty="0">
                <a:solidFill>
                  <a:schemeClr val="tx1"/>
                </a:solidFill>
                <a:latin typeface="Tahoma"/>
                <a:cs typeface="Tahoma"/>
              </a:rPr>
              <a:t>Pusat</a:t>
            </a:r>
            <a:r>
              <a:rPr sz="3900" b="0" spc="-45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3900" b="0" spc="-4" dirty="0">
                <a:solidFill>
                  <a:schemeClr val="tx1"/>
                </a:solidFill>
                <a:latin typeface="Tahoma"/>
                <a:cs typeface="Tahoma"/>
              </a:rPr>
              <a:t>Gravitasi</a:t>
            </a:r>
            <a:endParaRPr sz="3900" b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990600" y="2590800"/>
            <a:ext cx="7032336" cy="2391647"/>
          </a:xfrm>
          <a:prstGeom prst="rect">
            <a:avLst/>
          </a:prstGeom>
        </p:spPr>
        <p:txBody>
          <a:bodyPr vert="horz" wrap="square" lIns="0" tIns="11397" rIns="0" bIns="0" rtlCol="0">
            <a:spAutoFit/>
          </a:bodyPr>
          <a:lstStyle/>
          <a:p>
            <a:pPr marL="318546" marR="133915" indent="-307718">
              <a:spcBef>
                <a:spcPts val="90"/>
              </a:spcBef>
            </a:pPr>
            <a:r>
              <a:rPr sz="2300" spc="18" dirty="0">
                <a:solidFill>
                  <a:srgbClr val="A3C144"/>
                </a:solidFill>
                <a:latin typeface="Arial"/>
                <a:cs typeface="Arial"/>
              </a:rPr>
              <a:t>►</a:t>
            </a:r>
            <a:r>
              <a:rPr sz="2900" spc="18" dirty="0">
                <a:latin typeface="Tahoma"/>
                <a:cs typeface="Tahoma"/>
              </a:rPr>
              <a:t>Gaya </a:t>
            </a:r>
            <a:r>
              <a:rPr sz="2900" spc="-4" dirty="0">
                <a:latin typeface="Tahoma"/>
                <a:cs typeface="Tahoma"/>
              </a:rPr>
              <a:t>gravitasi </a:t>
            </a:r>
            <a:r>
              <a:rPr sz="2900" dirty="0">
                <a:latin typeface="Tahoma"/>
                <a:cs typeface="Tahoma"/>
              </a:rPr>
              <a:t>yang bekerja </a:t>
            </a:r>
            <a:r>
              <a:rPr sz="2900" spc="-4" dirty="0">
                <a:latin typeface="Tahoma"/>
                <a:cs typeface="Tahoma"/>
              </a:rPr>
              <a:t>pada </a:t>
            </a:r>
            <a:r>
              <a:rPr sz="2900" dirty="0">
                <a:latin typeface="Tahoma"/>
                <a:cs typeface="Tahoma"/>
              </a:rPr>
              <a:t>benda  harus </a:t>
            </a:r>
            <a:r>
              <a:rPr sz="2900" spc="-4" dirty="0">
                <a:latin typeface="Tahoma"/>
                <a:cs typeface="Tahoma"/>
              </a:rPr>
              <a:t>ditinjau</a:t>
            </a:r>
            <a:r>
              <a:rPr sz="2900" spc="-18" dirty="0">
                <a:latin typeface="Tahoma"/>
                <a:cs typeface="Tahoma"/>
              </a:rPr>
              <a:t> </a:t>
            </a:r>
            <a:r>
              <a:rPr sz="2900" dirty="0">
                <a:latin typeface="Tahoma"/>
                <a:cs typeface="Tahoma"/>
              </a:rPr>
              <a:t>juga</a:t>
            </a:r>
            <a:endParaRPr sz="2900">
              <a:latin typeface="Tahoma"/>
              <a:cs typeface="Tahoma"/>
            </a:endParaRPr>
          </a:p>
          <a:p>
            <a:pPr marL="318546" marR="4559" indent="-307718" algn="just">
              <a:spcBef>
                <a:spcPts val="682"/>
              </a:spcBef>
            </a:pPr>
            <a:r>
              <a:rPr sz="2300" spc="13" dirty="0">
                <a:latin typeface="Arial"/>
                <a:cs typeface="Arial"/>
              </a:rPr>
              <a:t>►</a:t>
            </a:r>
            <a:r>
              <a:rPr sz="2900" spc="13" dirty="0">
                <a:latin typeface="Tahoma"/>
                <a:cs typeface="Tahoma"/>
              </a:rPr>
              <a:t>Dalam </a:t>
            </a:r>
            <a:r>
              <a:rPr sz="2900" spc="-4" dirty="0">
                <a:latin typeface="Tahoma"/>
                <a:cs typeface="Tahoma"/>
              </a:rPr>
              <a:t>mencari torsi </a:t>
            </a:r>
            <a:r>
              <a:rPr sz="2900" dirty="0">
                <a:latin typeface="Tahoma"/>
                <a:cs typeface="Tahoma"/>
              </a:rPr>
              <a:t>yang dihasilkan oleh  gaya </a:t>
            </a:r>
            <a:r>
              <a:rPr sz="2900" spc="-4" dirty="0">
                <a:latin typeface="Tahoma"/>
                <a:cs typeface="Tahoma"/>
              </a:rPr>
              <a:t>gravitasi, </a:t>
            </a:r>
            <a:r>
              <a:rPr sz="2900" dirty="0">
                <a:latin typeface="Tahoma"/>
                <a:cs typeface="Tahoma"/>
              </a:rPr>
              <a:t>semua </a:t>
            </a:r>
            <a:r>
              <a:rPr sz="2900" spc="-4" dirty="0">
                <a:latin typeface="Tahoma"/>
                <a:cs typeface="Tahoma"/>
              </a:rPr>
              <a:t>berat </a:t>
            </a:r>
            <a:r>
              <a:rPr sz="2900" dirty="0">
                <a:latin typeface="Tahoma"/>
                <a:cs typeface="Tahoma"/>
              </a:rPr>
              <a:t>benda </a:t>
            </a:r>
            <a:r>
              <a:rPr sz="2900" spc="-4" dirty="0">
                <a:latin typeface="Tahoma"/>
                <a:cs typeface="Tahoma"/>
              </a:rPr>
              <a:t>dapat  ditinjau terkonsentrasi </a:t>
            </a:r>
            <a:r>
              <a:rPr sz="2900" dirty="0">
                <a:latin typeface="Tahoma"/>
                <a:cs typeface="Tahoma"/>
              </a:rPr>
              <a:t>di </a:t>
            </a:r>
            <a:r>
              <a:rPr sz="2900" spc="-4" dirty="0">
                <a:latin typeface="Tahoma"/>
                <a:cs typeface="Tahoma"/>
              </a:rPr>
              <a:t>satu</a:t>
            </a:r>
            <a:r>
              <a:rPr sz="2900" spc="13" dirty="0">
                <a:latin typeface="Tahoma"/>
                <a:cs typeface="Tahoma"/>
              </a:rPr>
              <a:t> </a:t>
            </a:r>
            <a:r>
              <a:rPr sz="2900" spc="4" dirty="0">
                <a:latin typeface="Tahoma"/>
                <a:cs typeface="Tahoma"/>
              </a:rPr>
              <a:t>titik</a:t>
            </a:r>
            <a:endParaRPr sz="2900">
              <a:latin typeface="Tahoma"/>
              <a:cs typeface="Taho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607</TotalTime>
  <Words>1022</Words>
  <Application>Microsoft Office PowerPoint</Application>
  <PresentationFormat>On-screen Show (4:3)</PresentationFormat>
  <Paragraphs>223</Paragraphs>
  <Slides>30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Concourse</vt:lpstr>
      <vt:lpstr>Equation</vt:lpstr>
      <vt:lpstr>Pertemuan 6 Kesetimbangan Benda Tegar</vt:lpstr>
      <vt:lpstr>Slide 2</vt:lpstr>
      <vt:lpstr>Konsep Benda Tegar</vt:lpstr>
      <vt:lpstr>Syarat Kesetimbangan Statis</vt:lpstr>
      <vt:lpstr>Slide 5</vt:lpstr>
      <vt:lpstr>Slide 6</vt:lpstr>
      <vt:lpstr>Syarat Kesetimbangan untuk Benda Tegar</vt:lpstr>
      <vt:lpstr>Sumbu Rotasi</vt:lpstr>
      <vt:lpstr>Pusat Gravitasi</vt:lpstr>
      <vt:lpstr>Menghitung Pusat Gravitasi</vt:lpstr>
      <vt:lpstr>Koordinat Pusat Gravitasi</vt:lpstr>
      <vt:lpstr>Pusat Massa</vt:lpstr>
      <vt:lpstr>Titik Berat</vt:lpstr>
      <vt:lpstr>Slide 14</vt:lpstr>
      <vt:lpstr>Example:</vt:lpstr>
      <vt:lpstr>Example:</vt:lpstr>
      <vt:lpstr>Slide 17</vt:lpstr>
      <vt:lpstr>Slide 18</vt:lpstr>
      <vt:lpstr>Slide 19</vt:lpstr>
      <vt:lpstr>Slide 20</vt:lpstr>
      <vt:lpstr>Contoh Soal :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Dinamika Benda Tegar</dc:title>
  <dc:creator/>
  <cp:lastModifiedBy>Erlangga</cp:lastModifiedBy>
  <cp:revision>16</cp:revision>
  <dcterms:created xsi:type="dcterms:W3CDTF">2006-08-16T00:00:00Z</dcterms:created>
  <dcterms:modified xsi:type="dcterms:W3CDTF">2019-10-09T04:54:54Z</dcterms:modified>
</cp:coreProperties>
</file>